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4" r:id="rId7"/>
    <p:sldId id="265" r:id="rId8"/>
    <p:sldId id="271" r:id="rId9"/>
    <p:sldId id="300" r:id="rId10"/>
    <p:sldId id="267" r:id="rId11"/>
    <p:sldId id="272" r:id="rId12"/>
    <p:sldId id="273" r:id="rId13"/>
    <p:sldId id="274" r:id="rId14"/>
    <p:sldId id="275" r:id="rId15"/>
    <p:sldId id="295" r:id="rId16"/>
    <p:sldId id="297" r:id="rId17"/>
    <p:sldId id="296" r:id="rId18"/>
    <p:sldId id="298" r:id="rId19"/>
    <p:sldId id="276" r:id="rId20"/>
    <p:sldId id="277" r:id="rId21"/>
    <p:sldId id="278" r:id="rId22"/>
    <p:sldId id="279" r:id="rId23"/>
    <p:sldId id="280" r:id="rId24"/>
    <p:sldId id="281" r:id="rId25"/>
    <p:sldId id="282" r:id="rId26"/>
    <p:sldId id="283" r:id="rId27"/>
    <p:sldId id="284" r:id="rId28"/>
    <p:sldId id="286" r:id="rId29"/>
    <p:sldId id="287" r:id="rId30"/>
    <p:sldId id="288" r:id="rId31"/>
    <p:sldId id="299" r:id="rId32"/>
    <p:sldId id="289" r:id="rId33"/>
    <p:sldId id="290" r:id="rId34"/>
    <p:sldId id="291" r:id="rId35"/>
    <p:sldId id="292" r:id="rId36"/>
    <p:sldId id="293"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9" d="100"/>
          <a:sy n="99" d="100"/>
        </p:scale>
        <p:origin x="10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2021/11/23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143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2021/11/23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400378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2021/11/23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308163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2021/11/23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82179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A2973E-3E40-47A8-A6B1-FCC66E8FCC3F}" type="datetimeFigureOut">
              <a:rPr lang="en-ZA" smtClean="0"/>
              <a:t>2021/11/23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61904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A2973E-3E40-47A8-A6B1-FCC66E8FCC3F}" type="datetimeFigureOut">
              <a:rPr lang="en-ZA" smtClean="0"/>
              <a:t>2021/11/23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642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A2973E-3E40-47A8-A6B1-FCC66E8FCC3F}" type="datetimeFigureOut">
              <a:rPr lang="en-ZA" smtClean="0"/>
              <a:t>2021/11/23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2428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A2973E-3E40-47A8-A6B1-FCC66E8FCC3F}" type="datetimeFigureOut">
              <a:rPr lang="en-ZA" smtClean="0"/>
              <a:t>2021/11/23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7412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2973E-3E40-47A8-A6B1-FCC66E8FCC3F}" type="datetimeFigureOut">
              <a:rPr lang="en-ZA" smtClean="0"/>
              <a:t>2021/11/23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85597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2021/11/23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800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2021/11/23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047930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2973E-3E40-47A8-A6B1-FCC66E8FCC3F}" type="datetimeFigureOut">
              <a:rPr lang="en-ZA" smtClean="0"/>
              <a:t>2021/11/23</a:t>
            </a:fld>
            <a:endParaRPr lang="en-Z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D65BC-BA2B-4C48-A7C6-D484A989C42F}" type="slidenum">
              <a:rPr lang="en-ZA" smtClean="0"/>
              <a:t>‹#›</a:t>
            </a:fld>
            <a:endParaRPr lang="en-ZA"/>
          </a:p>
        </p:txBody>
      </p:sp>
    </p:spTree>
    <p:extLst>
      <p:ext uri="{BB962C8B-B14F-4D97-AF65-F5344CB8AC3E}">
        <p14:creationId xmlns:p14="http://schemas.microsoft.com/office/powerpoint/2010/main" val="2634893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ec.europa.eu/europeaid/funding/communication-and-visibility-manual-eu-external-actions_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sips2022grants@sadc.in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tenders@sadc.int" TargetMode="External"/><Relationship Id="rId2" Type="http://schemas.openxmlformats.org/officeDocument/2006/relationships/hyperlink" Target="mailto:sips2022@sadc.in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a:t>SUPPORT TO INDUSTRIALISATION AND PRODUCTIVE SECTORS (SIPS)</a:t>
            </a:r>
            <a:endParaRPr lang="en-ZA" sz="4000" dirty="0"/>
          </a:p>
        </p:txBody>
      </p:sp>
      <p:sp>
        <p:nvSpPr>
          <p:cNvPr id="3" name="Subtitle 2"/>
          <p:cNvSpPr>
            <a:spLocks noGrp="1"/>
          </p:cNvSpPr>
          <p:nvPr>
            <p:ph type="subTitle" idx="1"/>
          </p:nvPr>
        </p:nvSpPr>
        <p:spPr/>
        <p:txBody>
          <a:bodyPr>
            <a:normAutofit fontScale="85000" lnSpcReduction="20000"/>
          </a:bodyPr>
          <a:lstStyle/>
          <a:p>
            <a:r>
              <a:rPr lang="en-US" dirty="0"/>
              <a:t>Information session</a:t>
            </a:r>
          </a:p>
          <a:p>
            <a:pPr>
              <a:spcAft>
                <a:spcPts val="1200"/>
              </a:spcAft>
            </a:pPr>
            <a:r>
              <a:rPr lang="en-US" dirty="0" err="1"/>
              <a:t>CfP</a:t>
            </a:r>
            <a:r>
              <a:rPr lang="en-US" dirty="0"/>
              <a:t> Reference: </a:t>
            </a:r>
            <a:r>
              <a:rPr lang="en-GB" dirty="0">
                <a:latin typeface="Arial" panose="020B0604020202020204" pitchFamily="34" charset="0"/>
                <a:ea typeface="Times New Roman" panose="02020603050405020304" pitchFamily="18" charset="0"/>
              </a:rPr>
              <a:t>Reference: SADC/3/5/2/197  </a:t>
            </a:r>
            <a:endParaRPr lang="en-GB" dirty="0" smtClean="0">
              <a:latin typeface="Arial" panose="020B0604020202020204" pitchFamily="34" charset="0"/>
              <a:ea typeface="Times New Roman" panose="02020603050405020304" pitchFamily="18" charset="0"/>
            </a:endParaRPr>
          </a:p>
          <a:p>
            <a:pPr>
              <a:spcAft>
                <a:spcPts val="1200"/>
              </a:spcAft>
            </a:pPr>
            <a:r>
              <a:rPr lang="en-GB" dirty="0" smtClean="0">
                <a:latin typeface="Arial" panose="020B0604020202020204" pitchFamily="34" charset="0"/>
                <a:ea typeface="Times New Roman" panose="02020603050405020304" pitchFamily="18" charset="0"/>
              </a:rPr>
              <a:t>Closes  31 January 2022- 16:00hrs                            </a:t>
            </a:r>
            <a:endParaRPr lang="en-US" sz="2000" b="1" dirty="0" smtClean="0">
              <a:latin typeface="Times New Roman" panose="02020603050405020304" pitchFamily="18" charset="0"/>
              <a:ea typeface="Times New Roman" panose="02020603050405020304" pitchFamily="18" charset="0"/>
            </a:endParaRPr>
          </a:p>
          <a:p>
            <a:r>
              <a:rPr lang="en-US" b="1" dirty="0" smtClean="0"/>
              <a:t>23 November 2021</a:t>
            </a:r>
            <a:endParaRPr lang="en-US" dirty="0"/>
          </a:p>
          <a:p>
            <a:endParaRPr lang="en-ZA" dirty="0"/>
          </a:p>
        </p:txBody>
      </p:sp>
    </p:spTree>
    <p:extLst>
      <p:ext uri="{BB962C8B-B14F-4D97-AF65-F5344CB8AC3E}">
        <p14:creationId xmlns:p14="http://schemas.microsoft.com/office/powerpoint/2010/main" val="1781578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964" y="365126"/>
            <a:ext cx="6826386" cy="1325563"/>
          </a:xfrm>
        </p:spPr>
        <p:txBody>
          <a:bodyPr/>
          <a:lstStyle/>
          <a:p>
            <a:r>
              <a:rPr lang="en-US" dirty="0" err="1" smtClean="0"/>
              <a:t>CfP</a:t>
            </a:r>
            <a:r>
              <a:rPr lang="en-US" dirty="0" smtClean="0"/>
              <a:t> info’</a:t>
            </a:r>
            <a:endParaRPr lang="en-US" dirty="0"/>
          </a:p>
        </p:txBody>
      </p:sp>
      <p:sp>
        <p:nvSpPr>
          <p:cNvPr id="3" name="Content Placeholder 2"/>
          <p:cNvSpPr>
            <a:spLocks noGrp="1"/>
          </p:cNvSpPr>
          <p:nvPr>
            <p:ph idx="1"/>
          </p:nvPr>
        </p:nvSpPr>
        <p:spPr>
          <a:xfrm>
            <a:off x="1688964" y="1690689"/>
            <a:ext cx="7385294" cy="4351338"/>
          </a:xfrm>
        </p:spPr>
        <p:txBody>
          <a:bodyPr>
            <a:normAutofit/>
          </a:bodyPr>
          <a:lstStyle/>
          <a:p>
            <a:r>
              <a:rPr lang="en-US" sz="1900" b="1" dirty="0"/>
              <a:t>Contracting Authority</a:t>
            </a:r>
            <a:r>
              <a:rPr lang="en-US" sz="1900" dirty="0"/>
              <a:t>: </a:t>
            </a:r>
          </a:p>
          <a:p>
            <a:pPr marL="0" indent="0">
              <a:buNone/>
            </a:pPr>
            <a:r>
              <a:rPr lang="en-US" sz="1900" dirty="0"/>
              <a:t>Southern African Development Community</a:t>
            </a:r>
          </a:p>
          <a:p>
            <a:r>
              <a:rPr lang="en-US" sz="1900" b="1" u="sng" dirty="0"/>
              <a:t>Duration</a:t>
            </a:r>
            <a:endParaRPr lang="en-US" sz="1900" dirty="0"/>
          </a:p>
          <a:p>
            <a:pPr marL="0" indent="0">
              <a:buNone/>
            </a:pPr>
            <a:r>
              <a:rPr lang="en-US" sz="1900" dirty="0"/>
              <a:t>The initial planned duration of an action may not be less than 12 months nor exceed </a:t>
            </a:r>
            <a:r>
              <a:rPr lang="en-US" sz="1900" dirty="0" smtClean="0"/>
              <a:t>18 </a:t>
            </a:r>
            <a:r>
              <a:rPr lang="en-US" sz="1900" dirty="0"/>
              <a:t>months. </a:t>
            </a:r>
          </a:p>
          <a:p>
            <a:r>
              <a:rPr lang="en-US" sz="1900" b="1" u="sng" dirty="0"/>
              <a:t>Location</a:t>
            </a:r>
            <a:endParaRPr lang="en-US" sz="1900" dirty="0"/>
          </a:p>
          <a:p>
            <a:pPr marL="0" indent="0">
              <a:buNone/>
            </a:pPr>
            <a:r>
              <a:rPr lang="en-US" sz="1900" dirty="0"/>
              <a:t>Actions must take place in at least 2 Member States of SADC region, except South Africa in accordance with Article 4 (1) of Protocol 3 under the </a:t>
            </a:r>
            <a:r>
              <a:rPr lang="en-US" sz="1900" dirty="0" err="1"/>
              <a:t>Cotonou</a:t>
            </a:r>
            <a:r>
              <a:rPr lang="en-US" sz="1900" dirty="0"/>
              <a:t> Agreement, which excludes South Africa as a beneficiary from EU Development Finance. </a:t>
            </a:r>
          </a:p>
          <a:p>
            <a:endParaRPr lang="en-US" dirty="0"/>
          </a:p>
        </p:txBody>
      </p:sp>
    </p:spTree>
    <p:extLst>
      <p:ext uri="{BB962C8B-B14F-4D97-AF65-F5344CB8AC3E}">
        <p14:creationId xmlns:p14="http://schemas.microsoft.com/office/powerpoint/2010/main" val="505326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2340" y="365126"/>
            <a:ext cx="6813010" cy="1325563"/>
          </a:xfrm>
        </p:spPr>
        <p:txBody>
          <a:bodyPr>
            <a:normAutofit fontScale="90000"/>
          </a:bodyPr>
          <a:lstStyle/>
          <a:p>
            <a:r>
              <a:rPr lang="en-US" b="1" cap="small" dirty="0"/>
              <a:t>Financial allocation provided by the contracting authority</a:t>
            </a:r>
            <a:br>
              <a:rPr lang="en-US" b="1" cap="small" dirty="0"/>
            </a:br>
            <a:endParaRPr lang="en-US" dirty="0"/>
          </a:p>
        </p:txBody>
      </p:sp>
      <p:sp>
        <p:nvSpPr>
          <p:cNvPr id="3" name="Content Placeholder 2"/>
          <p:cNvSpPr>
            <a:spLocks noGrp="1"/>
          </p:cNvSpPr>
          <p:nvPr>
            <p:ph idx="1"/>
          </p:nvPr>
        </p:nvSpPr>
        <p:spPr>
          <a:xfrm>
            <a:off x="1799616" y="1825625"/>
            <a:ext cx="6715733" cy="4351338"/>
          </a:xfrm>
        </p:spPr>
        <p:txBody>
          <a:bodyPr>
            <a:normAutofit fontScale="85000" lnSpcReduction="10000"/>
          </a:bodyPr>
          <a:lstStyle/>
          <a:p>
            <a:r>
              <a:rPr lang="en-US" dirty="0"/>
              <a:t>The overall indicative amount made available under this call for proposals is </a:t>
            </a:r>
            <a:r>
              <a:rPr lang="en-US" b="1" dirty="0"/>
              <a:t>USD </a:t>
            </a:r>
            <a:r>
              <a:rPr lang="en-US" b="1" i="1" dirty="0" smtClean="0"/>
              <a:t>3.1 million USD</a:t>
            </a:r>
            <a:endParaRPr lang="en-US" dirty="0"/>
          </a:p>
          <a:p>
            <a:r>
              <a:rPr lang="en-US" dirty="0"/>
              <a:t>The Contracting Authority reserves the right not to award all available funds.</a:t>
            </a:r>
          </a:p>
          <a:p>
            <a:r>
              <a:rPr lang="en-US" dirty="0"/>
              <a:t>Each pilot project/action will be between </a:t>
            </a:r>
            <a:r>
              <a:rPr lang="en-US" b="1" dirty="0"/>
              <a:t>USD </a:t>
            </a:r>
            <a:r>
              <a:rPr lang="en-US" b="1" dirty="0" smtClean="0"/>
              <a:t>400.000</a:t>
            </a:r>
            <a:r>
              <a:rPr lang="en-US" dirty="0" smtClean="0"/>
              <a:t> </a:t>
            </a:r>
            <a:r>
              <a:rPr lang="en-US" dirty="0"/>
              <a:t>and </a:t>
            </a:r>
            <a:r>
              <a:rPr lang="en-US" b="1" dirty="0"/>
              <a:t>USD </a:t>
            </a:r>
            <a:r>
              <a:rPr lang="en-US" b="1" dirty="0" smtClean="0"/>
              <a:t>600.000</a:t>
            </a:r>
            <a:r>
              <a:rPr lang="en-US" dirty="0"/>
              <a:t>. This amount will depend on the nature and scale of the proposal. </a:t>
            </a:r>
          </a:p>
          <a:p>
            <a:r>
              <a:rPr lang="en-US" dirty="0"/>
              <a:t>The grant </a:t>
            </a:r>
            <a:r>
              <a:rPr lang="en-US" b="1" i="1" u="sng" dirty="0"/>
              <a:t>may cover the entire eligible costs </a:t>
            </a:r>
            <a:r>
              <a:rPr lang="en-US" dirty="0"/>
              <a:t>of the action if this is deemed essential to carry it out. If that is the case</a:t>
            </a:r>
            <a:r>
              <a:rPr lang="en-US" b="1" i="1" dirty="0"/>
              <a:t>, the lead applicant must justify full financing </a:t>
            </a:r>
            <a:r>
              <a:rPr lang="en-US" dirty="0"/>
              <a:t>in section 2.1 of Part B of the grant application form. </a:t>
            </a:r>
          </a:p>
          <a:p>
            <a:endParaRPr lang="en-US" dirty="0"/>
          </a:p>
        </p:txBody>
      </p:sp>
    </p:spTree>
    <p:extLst>
      <p:ext uri="{BB962C8B-B14F-4D97-AF65-F5344CB8AC3E}">
        <p14:creationId xmlns:p14="http://schemas.microsoft.com/office/powerpoint/2010/main" val="1759634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156" y="365126"/>
            <a:ext cx="6842193" cy="1325563"/>
          </a:xfrm>
        </p:spPr>
        <p:txBody>
          <a:bodyPr/>
          <a:lstStyle/>
          <a:p>
            <a:r>
              <a:rPr lang="en-US" b="1" u="sng" dirty="0"/>
              <a:t>Size of grants</a:t>
            </a:r>
            <a:endParaRPr lang="en-US" dirty="0"/>
          </a:p>
        </p:txBody>
      </p:sp>
      <p:sp>
        <p:nvSpPr>
          <p:cNvPr id="3" name="Content Placeholder 2"/>
          <p:cNvSpPr>
            <a:spLocks noGrp="1"/>
          </p:cNvSpPr>
          <p:nvPr>
            <p:ph idx="1"/>
          </p:nvPr>
        </p:nvSpPr>
        <p:spPr>
          <a:xfrm>
            <a:off x="1507786" y="1825625"/>
            <a:ext cx="7007563" cy="4351338"/>
          </a:xfrm>
        </p:spPr>
        <p:txBody>
          <a:bodyPr>
            <a:normAutofit fontScale="92500" lnSpcReduction="10000"/>
          </a:bodyPr>
          <a:lstStyle/>
          <a:p>
            <a:r>
              <a:rPr lang="en-US" dirty="0"/>
              <a:t>Any grant requested under this call for proposals </a:t>
            </a:r>
            <a:r>
              <a:rPr lang="en-US" b="1" i="1" dirty="0"/>
              <a:t>must fall between the following minimum and maximum percentages</a:t>
            </a:r>
            <a:r>
              <a:rPr lang="en-US" dirty="0"/>
              <a:t> of total eligible costs of the action:</a:t>
            </a:r>
          </a:p>
          <a:p>
            <a:pPr lvl="1"/>
            <a:r>
              <a:rPr lang="en-US" b="1" dirty="0"/>
              <a:t>Minimum percentage: </a:t>
            </a:r>
            <a:r>
              <a:rPr lang="en-US" b="1" dirty="0" smtClean="0"/>
              <a:t>80 </a:t>
            </a:r>
            <a:r>
              <a:rPr lang="en-US" b="1" dirty="0"/>
              <a:t>% </a:t>
            </a:r>
            <a:r>
              <a:rPr lang="en-US" dirty="0"/>
              <a:t>of the total eligible costs of the action.</a:t>
            </a:r>
          </a:p>
          <a:p>
            <a:pPr lvl="1"/>
            <a:r>
              <a:rPr lang="en-US" b="1" dirty="0"/>
              <a:t>Maximum percentage: </a:t>
            </a:r>
            <a:r>
              <a:rPr lang="en-US" b="1" dirty="0" smtClean="0"/>
              <a:t>90</a:t>
            </a:r>
            <a:r>
              <a:rPr lang="en-US" b="1" dirty="0"/>
              <a:t>% </a:t>
            </a:r>
            <a:r>
              <a:rPr lang="en-US" dirty="0"/>
              <a:t>of the total eligible costs of the action</a:t>
            </a:r>
          </a:p>
          <a:p>
            <a:endParaRPr lang="en-US" dirty="0" smtClean="0"/>
          </a:p>
          <a:p>
            <a:r>
              <a:rPr lang="en-US" dirty="0" smtClean="0"/>
              <a:t>The </a:t>
            </a:r>
            <a:r>
              <a:rPr lang="en-US" dirty="0"/>
              <a:t>grant may cover the entire eligible costs of the action if this is deemed essential to carry it out. </a:t>
            </a:r>
          </a:p>
          <a:p>
            <a:endParaRPr lang="en-US" dirty="0"/>
          </a:p>
        </p:txBody>
      </p:sp>
    </p:spTree>
    <p:extLst>
      <p:ext uri="{BB962C8B-B14F-4D97-AF65-F5344CB8AC3E}">
        <p14:creationId xmlns:p14="http://schemas.microsoft.com/office/powerpoint/2010/main" val="2844636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332" y="365126"/>
            <a:ext cx="6981018" cy="1325563"/>
          </a:xfrm>
        </p:spPr>
        <p:txBody>
          <a:bodyPr>
            <a:normAutofit fontScale="90000"/>
          </a:bodyPr>
          <a:lstStyle/>
          <a:p>
            <a:r>
              <a:rPr lang="en-US" b="1" u="sng" dirty="0"/>
              <a:t>Number of applications and grants per applicants / affiliated entities</a:t>
            </a:r>
            <a:r>
              <a:rPr lang="en-US" dirty="0"/>
              <a:t/>
            </a:r>
            <a:br>
              <a:rPr lang="en-US" dirty="0"/>
            </a:br>
            <a:endParaRPr lang="en-US" dirty="0"/>
          </a:p>
        </p:txBody>
      </p:sp>
      <p:sp>
        <p:nvSpPr>
          <p:cNvPr id="3" name="Content Placeholder 2"/>
          <p:cNvSpPr>
            <a:spLocks noGrp="1"/>
          </p:cNvSpPr>
          <p:nvPr>
            <p:ph idx="1"/>
          </p:nvPr>
        </p:nvSpPr>
        <p:spPr>
          <a:xfrm>
            <a:off x="1720312" y="1825625"/>
            <a:ext cx="6795038" cy="4351338"/>
          </a:xfrm>
        </p:spPr>
        <p:txBody>
          <a:bodyPr>
            <a:normAutofit fontScale="85000" lnSpcReduction="20000"/>
          </a:bodyPr>
          <a:lstStyle/>
          <a:p>
            <a:r>
              <a:rPr lang="en-US" dirty="0"/>
              <a:t>The lead applicant </a:t>
            </a:r>
            <a:r>
              <a:rPr lang="en-US" b="1" u="sng" dirty="0"/>
              <a:t>may not submit more than two </a:t>
            </a:r>
            <a:r>
              <a:rPr lang="en-US" dirty="0" smtClean="0"/>
              <a:t>application per theme(s</a:t>
            </a:r>
            <a:r>
              <a:rPr lang="en-US" dirty="0"/>
              <a:t>) under this call for proposals.</a:t>
            </a:r>
          </a:p>
          <a:p>
            <a:r>
              <a:rPr lang="en-US" dirty="0"/>
              <a:t>The lead applicant </a:t>
            </a:r>
            <a:r>
              <a:rPr lang="en-US" b="1" i="1" dirty="0"/>
              <a:t>may not be awarded more than one </a:t>
            </a:r>
            <a:r>
              <a:rPr lang="en-US" dirty="0" smtClean="0"/>
              <a:t>grant(s)per theme </a:t>
            </a:r>
            <a:r>
              <a:rPr lang="en-US" dirty="0"/>
              <a:t>under this call for proposals.</a:t>
            </a:r>
          </a:p>
          <a:p>
            <a:r>
              <a:rPr lang="en-US" dirty="0"/>
              <a:t>The </a:t>
            </a:r>
            <a:r>
              <a:rPr lang="en-US" b="1" dirty="0"/>
              <a:t>lead applicant may not be a co-applicant </a:t>
            </a:r>
            <a:r>
              <a:rPr lang="en-US" dirty="0"/>
              <a:t>or an affiliated entity in another application at the same time.</a:t>
            </a:r>
          </a:p>
          <a:p>
            <a:r>
              <a:rPr lang="en-US" b="1" dirty="0"/>
              <a:t>A co-applicant/affiliated entity may not submit more than 2</a:t>
            </a:r>
            <a:r>
              <a:rPr lang="en-US" dirty="0"/>
              <a:t> </a:t>
            </a:r>
            <a:r>
              <a:rPr lang="en-US" b="1" dirty="0"/>
              <a:t>(two)</a:t>
            </a:r>
            <a:r>
              <a:rPr lang="en-US" dirty="0"/>
              <a:t> application(s) under this call for proposals.</a:t>
            </a:r>
          </a:p>
          <a:p>
            <a:r>
              <a:rPr lang="en-US" dirty="0"/>
              <a:t>A co-applicant/affiliated entity </a:t>
            </a:r>
            <a:r>
              <a:rPr lang="en-US" b="1" dirty="0"/>
              <a:t>may not be awarded </a:t>
            </a:r>
            <a:r>
              <a:rPr lang="en-US" dirty="0"/>
              <a:t>more than </a:t>
            </a:r>
            <a:r>
              <a:rPr lang="en-US" b="1" dirty="0"/>
              <a:t>2</a:t>
            </a:r>
            <a:r>
              <a:rPr lang="en-US" dirty="0"/>
              <a:t> </a:t>
            </a:r>
            <a:r>
              <a:rPr lang="en-US" b="1" dirty="0"/>
              <a:t>(two)</a:t>
            </a:r>
            <a:r>
              <a:rPr lang="en-US" dirty="0"/>
              <a:t> grant(s) under this call for proposals.</a:t>
            </a:r>
          </a:p>
          <a:p>
            <a:pPr marL="0" indent="0">
              <a:buNone/>
            </a:pPr>
            <a:endParaRPr lang="en-US" dirty="0"/>
          </a:p>
          <a:p>
            <a:endParaRPr lang="en-US" dirty="0"/>
          </a:p>
        </p:txBody>
      </p:sp>
    </p:spTree>
    <p:extLst>
      <p:ext uri="{BB962C8B-B14F-4D97-AF65-F5344CB8AC3E}">
        <p14:creationId xmlns:p14="http://schemas.microsoft.com/office/powerpoint/2010/main" val="1775382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814" y="365126"/>
            <a:ext cx="6810536" cy="1325563"/>
          </a:xfrm>
        </p:spPr>
        <p:txBody>
          <a:bodyPr/>
          <a:lstStyle/>
          <a:p>
            <a:r>
              <a:rPr lang="en-US" b="1" cap="small" dirty="0"/>
              <a:t>Eligibility criteria</a:t>
            </a:r>
            <a:br>
              <a:rPr lang="en-US" b="1" cap="small" dirty="0"/>
            </a:br>
            <a:endParaRPr lang="en-US" dirty="0"/>
          </a:p>
        </p:txBody>
      </p:sp>
      <p:sp>
        <p:nvSpPr>
          <p:cNvPr id="3" name="Content Placeholder 2"/>
          <p:cNvSpPr>
            <a:spLocks noGrp="1"/>
          </p:cNvSpPr>
          <p:nvPr>
            <p:ph idx="1"/>
          </p:nvPr>
        </p:nvSpPr>
        <p:spPr>
          <a:xfrm>
            <a:off x="1704814" y="1825625"/>
            <a:ext cx="6810535" cy="4351338"/>
          </a:xfrm>
        </p:spPr>
        <p:txBody>
          <a:bodyPr>
            <a:normAutofit fontScale="62500" lnSpcReduction="20000"/>
          </a:bodyPr>
          <a:lstStyle/>
          <a:p>
            <a:pPr marL="0" indent="0">
              <a:buNone/>
            </a:pPr>
            <a:r>
              <a:rPr lang="en-US" dirty="0"/>
              <a:t>There are three sets of eligibility criteria, relating to:</a:t>
            </a:r>
          </a:p>
          <a:p>
            <a:pPr marL="0" lvl="0" indent="0">
              <a:buNone/>
            </a:pPr>
            <a:r>
              <a:rPr lang="en-US" b="1" dirty="0"/>
              <a:t>1. the actors:</a:t>
            </a:r>
          </a:p>
          <a:p>
            <a:pPr lvl="0"/>
            <a:r>
              <a:rPr lang="en-US" dirty="0"/>
              <a:t>The '</a:t>
            </a:r>
            <a:r>
              <a:rPr lang="en-US" b="1" dirty="0"/>
              <a:t>lead applicant'</a:t>
            </a:r>
            <a:r>
              <a:rPr lang="en-US" dirty="0"/>
              <a:t>, i.e. the entity submitting the application form,</a:t>
            </a:r>
          </a:p>
          <a:p>
            <a:pPr lvl="0"/>
            <a:r>
              <a:rPr lang="en-US" dirty="0"/>
              <a:t>if any, its </a:t>
            </a:r>
            <a:r>
              <a:rPr lang="en-US" b="1" dirty="0"/>
              <a:t>co-applicant(s)</a:t>
            </a:r>
            <a:r>
              <a:rPr lang="en-US" dirty="0"/>
              <a:t> (</a:t>
            </a:r>
            <a:r>
              <a:rPr lang="en-US" b="1" u="sng" dirty="0"/>
              <a:t>where it is not specified otherwise the lead applicant and its co-applicant(s) are hereinafter jointly referred as "</a:t>
            </a:r>
            <a:r>
              <a:rPr lang="en-US" b="1" i="1" u="sng" dirty="0"/>
              <a:t>applicant(s)</a:t>
            </a:r>
            <a:r>
              <a:rPr lang="en-US" dirty="0"/>
              <a:t>"), </a:t>
            </a:r>
          </a:p>
          <a:p>
            <a:pPr lvl="0"/>
            <a:r>
              <a:rPr lang="en-US" dirty="0"/>
              <a:t>and, if any, </a:t>
            </a:r>
            <a:r>
              <a:rPr lang="en-US" b="1" dirty="0"/>
              <a:t>affiliated entity(</a:t>
            </a:r>
            <a:r>
              <a:rPr lang="en-US" b="1" dirty="0" err="1"/>
              <a:t>ies</a:t>
            </a:r>
            <a:r>
              <a:rPr lang="en-US" b="1" dirty="0"/>
              <a:t>) </a:t>
            </a:r>
            <a:r>
              <a:rPr lang="en-US" dirty="0"/>
              <a:t>to the lead applicant and/or to a co-applicant(s).;</a:t>
            </a:r>
          </a:p>
          <a:p>
            <a:pPr lvl="0"/>
            <a:endParaRPr lang="en-US" dirty="0"/>
          </a:p>
          <a:p>
            <a:pPr marL="0" indent="0">
              <a:buNone/>
            </a:pPr>
            <a:r>
              <a:rPr lang="en-US" dirty="0"/>
              <a:t>2</a:t>
            </a:r>
            <a:r>
              <a:rPr lang="en-US" b="1" dirty="0"/>
              <a:t>. Actions for which a grant may be awarded … Leather, ARVS;</a:t>
            </a:r>
          </a:p>
          <a:p>
            <a:pPr marL="0" indent="0">
              <a:buNone/>
            </a:pPr>
            <a:endParaRPr lang="en-US" b="1" dirty="0"/>
          </a:p>
          <a:p>
            <a:pPr marL="0" lvl="0" indent="0">
              <a:buNone/>
            </a:pPr>
            <a:r>
              <a:rPr lang="en-US" b="1" dirty="0"/>
              <a:t>3. the costs</a:t>
            </a:r>
            <a:r>
              <a:rPr lang="en-US" dirty="0"/>
              <a:t>:</a:t>
            </a:r>
          </a:p>
          <a:p>
            <a:pPr lvl="0"/>
            <a:r>
              <a:rPr lang="en-US" dirty="0"/>
              <a:t>types of cost that may be taken into account in setting the amount of the grant .</a:t>
            </a:r>
          </a:p>
          <a:p>
            <a:endParaRPr lang="en-US" dirty="0"/>
          </a:p>
        </p:txBody>
      </p:sp>
    </p:spTree>
    <p:extLst>
      <p:ext uri="{BB962C8B-B14F-4D97-AF65-F5344CB8AC3E}">
        <p14:creationId xmlns:p14="http://schemas.microsoft.com/office/powerpoint/2010/main" val="24395037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294" y="365126"/>
            <a:ext cx="6640055" cy="1325563"/>
          </a:xfrm>
        </p:spPr>
        <p:txBody>
          <a:bodyPr/>
          <a:lstStyle/>
          <a:p>
            <a:r>
              <a:rPr lang="en-US" dirty="0" smtClean="0"/>
              <a:t>Eligibility of Lead applicant</a:t>
            </a:r>
            <a:endParaRPr lang="en-US" dirty="0"/>
          </a:p>
        </p:txBody>
      </p:sp>
      <p:sp>
        <p:nvSpPr>
          <p:cNvPr id="3" name="Content Placeholder 2"/>
          <p:cNvSpPr>
            <a:spLocks noGrp="1"/>
          </p:cNvSpPr>
          <p:nvPr>
            <p:ph idx="1"/>
          </p:nvPr>
        </p:nvSpPr>
        <p:spPr>
          <a:xfrm>
            <a:off x="1635070" y="1825625"/>
            <a:ext cx="6880279" cy="4351338"/>
          </a:xfrm>
        </p:spPr>
        <p:txBody>
          <a:bodyPr>
            <a:normAutofit fontScale="55000" lnSpcReduction="20000"/>
          </a:bodyPr>
          <a:lstStyle/>
          <a:p>
            <a:pPr marL="0" indent="0">
              <a:buNone/>
            </a:pPr>
            <a:r>
              <a:rPr lang="en-US" dirty="0" smtClean="0"/>
              <a:t>In </a:t>
            </a:r>
            <a:r>
              <a:rPr lang="en-US" dirty="0"/>
              <a:t>order to be eligible for a grant, the lead applicant must: </a:t>
            </a:r>
          </a:p>
          <a:p>
            <a:pPr marL="0" indent="0">
              <a:buNone/>
            </a:pPr>
            <a:endParaRPr lang="en-US" dirty="0"/>
          </a:p>
          <a:p>
            <a:r>
              <a:rPr lang="en-US" dirty="0" smtClean="0"/>
              <a:t>be </a:t>
            </a:r>
            <a:r>
              <a:rPr lang="en-US" dirty="0"/>
              <a:t>a legal person </a:t>
            </a:r>
            <a:r>
              <a:rPr lang="en-US" dirty="0" smtClean="0"/>
              <a:t>and</a:t>
            </a:r>
          </a:p>
          <a:p>
            <a:r>
              <a:rPr lang="en-US" dirty="0" smtClean="0"/>
              <a:t>be </a:t>
            </a:r>
            <a:r>
              <a:rPr lang="en-US" dirty="0"/>
              <a:t>non-profit-making </a:t>
            </a:r>
            <a:r>
              <a:rPr lang="en-US" dirty="0" smtClean="0"/>
              <a:t>and</a:t>
            </a:r>
          </a:p>
          <a:p>
            <a:r>
              <a:rPr lang="en-US" dirty="0" smtClean="0"/>
              <a:t>be </a:t>
            </a:r>
            <a:r>
              <a:rPr lang="en-US" dirty="0"/>
              <a:t>established in a one or more than one SADC Member State </a:t>
            </a:r>
            <a:r>
              <a:rPr lang="en-US" dirty="0" smtClean="0"/>
              <a:t>and/or</a:t>
            </a:r>
          </a:p>
          <a:p>
            <a:r>
              <a:rPr lang="en-US" dirty="0" smtClean="0"/>
              <a:t>be </a:t>
            </a:r>
            <a:r>
              <a:rPr lang="en-US" dirty="0"/>
              <a:t>established </a:t>
            </a:r>
            <a:r>
              <a:rPr lang="en-US" dirty="0" smtClean="0"/>
              <a:t>in: </a:t>
            </a:r>
          </a:p>
          <a:p>
            <a:pPr lvl="1"/>
            <a:r>
              <a:rPr lang="en-US" dirty="0" smtClean="0"/>
              <a:t> </a:t>
            </a:r>
            <a:r>
              <a:rPr lang="en-US" sz="2900" b="1" dirty="0"/>
              <a:t>a) an ACP State; b) a Member State of the European Union; c) beneficiaries of the Instrument for pre-accession assistance; d) a Member State of the European Economic Area; e) Overseas Countries and Territories; f) developing countries and territories, as included in the OECD-DAC list of ODA Recipients, which are not members of the G20 group, without prejudice to the status of the Republic of South Africa1 (See footnote), as governed by Protocol 3 of the Partnership Agreement; and be a legal person with experience in undertaking research and innovation activities in the SADC region; and </a:t>
            </a:r>
          </a:p>
          <a:p>
            <a:pPr marL="0" indent="0">
              <a:buNone/>
            </a:pPr>
            <a:r>
              <a:rPr lang="en-US" sz="2900" b="1" dirty="0"/>
              <a:t> </a:t>
            </a:r>
          </a:p>
          <a:p>
            <a:r>
              <a:rPr lang="en-US" dirty="0" smtClean="0"/>
              <a:t>be </a:t>
            </a:r>
            <a:r>
              <a:rPr lang="en-US" dirty="0"/>
              <a:t>directly responsible for the preparation and management of the action. </a:t>
            </a:r>
          </a:p>
        </p:txBody>
      </p:sp>
    </p:spTree>
    <p:extLst>
      <p:ext uri="{BB962C8B-B14F-4D97-AF65-F5344CB8AC3E}">
        <p14:creationId xmlns:p14="http://schemas.microsoft.com/office/powerpoint/2010/main" val="659830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816" y="365126"/>
            <a:ext cx="6841533" cy="1325563"/>
          </a:xfrm>
        </p:spPr>
        <p:txBody>
          <a:bodyPr/>
          <a:lstStyle/>
          <a:p>
            <a:r>
              <a:rPr lang="en-US" dirty="0" smtClean="0"/>
              <a:t>Eligibility </a:t>
            </a:r>
            <a:r>
              <a:rPr lang="en-US" dirty="0" err="1" smtClean="0"/>
              <a:t>cont</a:t>
            </a:r>
            <a:r>
              <a:rPr lang="en-US" dirty="0" smtClean="0"/>
              <a:t>’</a:t>
            </a:r>
            <a:endParaRPr lang="en-US" dirty="0"/>
          </a:p>
        </p:txBody>
      </p:sp>
      <p:sp>
        <p:nvSpPr>
          <p:cNvPr id="3" name="Content Placeholder 2"/>
          <p:cNvSpPr>
            <a:spLocks noGrp="1"/>
          </p:cNvSpPr>
          <p:nvPr>
            <p:ph idx="1"/>
          </p:nvPr>
        </p:nvSpPr>
        <p:spPr>
          <a:xfrm>
            <a:off x="1534332" y="1825625"/>
            <a:ext cx="6981018" cy="4351338"/>
          </a:xfrm>
        </p:spPr>
        <p:txBody>
          <a:bodyPr>
            <a:normAutofit lnSpcReduction="10000"/>
          </a:bodyPr>
          <a:lstStyle/>
          <a:p>
            <a:pPr marL="0" indent="0">
              <a:buNone/>
            </a:pPr>
            <a:r>
              <a:rPr lang="en-US" b="1" dirty="0"/>
              <a:t>status of the Republic of South Africa1 (See footnote),</a:t>
            </a:r>
            <a:endParaRPr lang="en-US" dirty="0" smtClean="0"/>
          </a:p>
          <a:p>
            <a:r>
              <a:rPr lang="en-US" dirty="0" smtClean="0"/>
              <a:t>Article </a:t>
            </a:r>
            <a:r>
              <a:rPr lang="en-US" dirty="0"/>
              <a:t>4 (1) of the said Protocol 3 excludes South Africa as a beneficiary from EU Development Finance. However, natural and legal persons from South Africa are allowed to participate in awards of contracts financed from the financial resources under the </a:t>
            </a:r>
            <a:r>
              <a:rPr lang="en-US" dirty="0" err="1"/>
              <a:t>Cotonou</a:t>
            </a:r>
            <a:r>
              <a:rPr lang="en-US" dirty="0"/>
              <a:t> Agreement and that participation does not benefit from the preferences accorded to natural and legal persons from ACP States. </a:t>
            </a:r>
          </a:p>
        </p:txBody>
      </p:sp>
    </p:spTree>
    <p:extLst>
      <p:ext uri="{BB962C8B-B14F-4D97-AF65-F5344CB8AC3E}">
        <p14:creationId xmlns:p14="http://schemas.microsoft.com/office/powerpoint/2010/main" val="5784820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050" y="365126"/>
            <a:ext cx="6694299" cy="1325563"/>
          </a:xfrm>
        </p:spPr>
        <p:txBody>
          <a:bodyPr/>
          <a:lstStyle/>
          <a:p>
            <a:r>
              <a:rPr lang="en-US" dirty="0" smtClean="0"/>
              <a:t>Lead Applicant eligibility </a:t>
            </a:r>
            <a:r>
              <a:rPr lang="en-US" dirty="0" err="1" smtClean="0"/>
              <a:t>cont</a:t>
            </a:r>
            <a:r>
              <a:rPr lang="en-US" dirty="0" smtClean="0"/>
              <a:t>’</a:t>
            </a:r>
            <a:endParaRPr lang="en-US" dirty="0"/>
          </a:p>
        </p:txBody>
      </p:sp>
      <p:sp>
        <p:nvSpPr>
          <p:cNvPr id="3" name="Content Placeholder 2"/>
          <p:cNvSpPr>
            <a:spLocks noGrp="1"/>
          </p:cNvSpPr>
          <p:nvPr>
            <p:ph idx="1"/>
          </p:nvPr>
        </p:nvSpPr>
        <p:spPr>
          <a:xfrm>
            <a:off x="1728060" y="1825625"/>
            <a:ext cx="6787289" cy="4351338"/>
          </a:xfrm>
        </p:spPr>
        <p:txBody>
          <a:bodyPr>
            <a:normAutofit fontScale="92500"/>
          </a:bodyPr>
          <a:lstStyle/>
          <a:p>
            <a:r>
              <a:rPr lang="en-US" dirty="0"/>
              <a:t>The lead applicant may act individually if established in one or more SADC Member States, or with co-applicant if not established in a SADC Member State, as follows: </a:t>
            </a:r>
          </a:p>
          <a:p>
            <a:pPr marL="457200" lvl="1" indent="0">
              <a:buNone/>
            </a:pPr>
            <a:r>
              <a:rPr lang="en-US" dirty="0"/>
              <a:t>(</a:t>
            </a:r>
            <a:r>
              <a:rPr lang="en-US" dirty="0" err="1"/>
              <a:t>i</a:t>
            </a:r>
            <a:r>
              <a:rPr lang="en-US" dirty="0"/>
              <a:t>) Eligible applicants not established in one or more SADC Member States must act with at least one co-applicant established in a SADC Member State. </a:t>
            </a:r>
          </a:p>
          <a:p>
            <a:pPr marL="0" indent="0">
              <a:buNone/>
            </a:pPr>
            <a:r>
              <a:rPr lang="en-US" sz="2400" dirty="0" smtClean="0"/>
              <a:t>      (ii) The co-applicant shall be responsible for the       	implementation of a minimum of 35% of the total 	eligible costs or a minimum of 20% of total eligible 	costs in the case of two or more </a:t>
            </a:r>
            <a:r>
              <a:rPr lang="en-US" sz="2400" dirty="0" err="1" smtClean="0"/>
              <a:t>coapplicants</a:t>
            </a:r>
            <a:r>
              <a:rPr lang="en-US" sz="2400" dirty="0" smtClean="0"/>
              <a:t> </a:t>
            </a:r>
            <a:endParaRPr lang="en-US" sz="2400" dirty="0"/>
          </a:p>
        </p:txBody>
      </p:sp>
    </p:spTree>
    <p:extLst>
      <p:ext uri="{BB962C8B-B14F-4D97-AF65-F5344CB8AC3E}">
        <p14:creationId xmlns:p14="http://schemas.microsoft.com/office/powerpoint/2010/main" val="17685611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 applicants</a:t>
            </a:r>
            <a:endParaRPr lang="en-US" dirty="0"/>
          </a:p>
        </p:txBody>
      </p:sp>
      <p:sp>
        <p:nvSpPr>
          <p:cNvPr id="3" name="Content Placeholder 2"/>
          <p:cNvSpPr>
            <a:spLocks noGrp="1"/>
          </p:cNvSpPr>
          <p:nvPr>
            <p:ph idx="1"/>
          </p:nvPr>
        </p:nvSpPr>
        <p:spPr>
          <a:xfrm>
            <a:off x="1565328" y="1825625"/>
            <a:ext cx="6950021" cy="4351338"/>
          </a:xfrm>
        </p:spPr>
        <p:txBody>
          <a:bodyPr>
            <a:normAutofit fontScale="85000" lnSpcReduction="20000"/>
          </a:bodyPr>
          <a:lstStyle/>
          <a:p>
            <a:r>
              <a:rPr lang="en-US" dirty="0"/>
              <a:t>Co-applicants participate in designing and implementing the action, and the costs they incur are eligible in the same way as those incurred by the lead applicant.  </a:t>
            </a:r>
          </a:p>
          <a:p>
            <a:pPr marL="0" indent="0">
              <a:buNone/>
            </a:pPr>
            <a:r>
              <a:rPr lang="en-US" dirty="0"/>
              <a:t> </a:t>
            </a:r>
          </a:p>
          <a:p>
            <a:r>
              <a:rPr lang="en-US" dirty="0"/>
              <a:t>Co-applicants must satisfy the eligibility criteria as applicable to the lead applicant himself/herself. </a:t>
            </a:r>
          </a:p>
          <a:p>
            <a:r>
              <a:rPr lang="en-US" dirty="0"/>
              <a:t> </a:t>
            </a:r>
          </a:p>
          <a:p>
            <a:r>
              <a:rPr lang="en-US" dirty="0"/>
              <a:t>Co-applicants must sign the mandate in Part B section 4 of the grant application form. If awarded the grant contract, the co-applicant(s) (if any) will become beneficiary(</a:t>
            </a:r>
            <a:r>
              <a:rPr lang="en-US" dirty="0" err="1"/>
              <a:t>ies</a:t>
            </a:r>
            <a:r>
              <a:rPr lang="en-US" dirty="0"/>
              <a:t>) in the action (together with the lead applicant</a:t>
            </a:r>
          </a:p>
        </p:txBody>
      </p:sp>
    </p:spTree>
    <p:extLst>
      <p:ext uri="{BB962C8B-B14F-4D97-AF65-F5344CB8AC3E}">
        <p14:creationId xmlns:p14="http://schemas.microsoft.com/office/powerpoint/2010/main" val="22500788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295" y="562056"/>
            <a:ext cx="7593200" cy="1325563"/>
          </a:xfrm>
        </p:spPr>
        <p:txBody>
          <a:bodyPr/>
          <a:lstStyle/>
          <a:p>
            <a:r>
              <a:rPr lang="en-US" dirty="0"/>
              <a:t>Eligibility </a:t>
            </a:r>
            <a:r>
              <a:rPr lang="en-US" dirty="0" err="1"/>
              <a:t>cont</a:t>
            </a:r>
            <a:r>
              <a:rPr lang="en-US" dirty="0"/>
              <a:t>’</a:t>
            </a:r>
          </a:p>
        </p:txBody>
      </p:sp>
      <p:sp>
        <p:nvSpPr>
          <p:cNvPr id="3" name="Content Placeholder 2"/>
          <p:cNvSpPr>
            <a:spLocks noGrp="1"/>
          </p:cNvSpPr>
          <p:nvPr>
            <p:ph idx="1"/>
          </p:nvPr>
        </p:nvSpPr>
        <p:spPr>
          <a:xfrm>
            <a:off x="1667037" y="1887619"/>
            <a:ext cx="7886700" cy="4351338"/>
          </a:xfrm>
        </p:spPr>
        <p:txBody>
          <a:bodyPr>
            <a:normAutofit fontScale="25000" lnSpcReduction="20000"/>
          </a:bodyPr>
          <a:lstStyle/>
          <a:p>
            <a:pPr marL="0" indent="0">
              <a:buNone/>
            </a:pPr>
            <a:r>
              <a:rPr lang="en-US" sz="6400" b="1" u="sng" dirty="0"/>
              <a:t>Types of action</a:t>
            </a:r>
            <a:endParaRPr lang="en-US" sz="6400" dirty="0"/>
          </a:p>
          <a:p>
            <a:r>
              <a:rPr lang="en-US" sz="6400" dirty="0"/>
              <a:t>The following types of action </a:t>
            </a:r>
            <a:r>
              <a:rPr lang="en-US" sz="6400" b="1" u="sng" dirty="0"/>
              <a:t>are ineligible:</a:t>
            </a:r>
          </a:p>
          <a:p>
            <a:pPr lvl="1"/>
            <a:r>
              <a:rPr lang="en-US" sz="6400" dirty="0"/>
              <a:t>actions concerned only or mainly with individual sponsorships for participation in workshops, seminars, conferences and congresses;</a:t>
            </a:r>
          </a:p>
          <a:p>
            <a:pPr lvl="1"/>
            <a:r>
              <a:rPr lang="en-US" sz="6400" dirty="0"/>
              <a:t>actions concerned only or mainly with individual scholarships for studies or training courses.</a:t>
            </a:r>
          </a:p>
          <a:p>
            <a:pPr marL="0" indent="0">
              <a:buNone/>
            </a:pPr>
            <a:r>
              <a:rPr lang="en-US" sz="6400" dirty="0"/>
              <a:t> </a:t>
            </a:r>
            <a:r>
              <a:rPr lang="en-US" sz="6400" b="1" u="sng" dirty="0"/>
              <a:t>Types of activity</a:t>
            </a:r>
            <a:endParaRPr lang="en-US" sz="6400" dirty="0"/>
          </a:p>
          <a:p>
            <a:pPr marL="0" indent="0">
              <a:buNone/>
            </a:pPr>
            <a:endParaRPr lang="en-US" sz="6400" dirty="0"/>
          </a:p>
          <a:p>
            <a:r>
              <a:rPr lang="en-US" sz="6400" dirty="0"/>
              <a:t>Actions which may be financed under this call are applied research related activities including: innovation (products, services, business processes), technology transfer and diffusion, technology demonstration, prototypes development and testing, and commercialization.</a:t>
            </a:r>
          </a:p>
          <a:p>
            <a:pPr marL="0" indent="0">
              <a:buNone/>
            </a:pPr>
            <a:endParaRPr lang="en-US" sz="6400" dirty="0"/>
          </a:p>
          <a:p>
            <a:pPr marL="0" indent="0">
              <a:buNone/>
            </a:pPr>
            <a:r>
              <a:rPr lang="en-US" sz="6400" b="1" u="sng" dirty="0"/>
              <a:t>Financial support to third parties </a:t>
            </a:r>
            <a:endParaRPr lang="en-US" sz="6400" dirty="0"/>
          </a:p>
          <a:p>
            <a:r>
              <a:rPr lang="en-US" sz="6400" dirty="0"/>
              <a:t>Applicants shall not propose financial support to third parties.</a:t>
            </a:r>
          </a:p>
          <a:p>
            <a:pPr marL="0" indent="0">
              <a:buNone/>
            </a:pPr>
            <a:endParaRPr lang="en-US" sz="6400" dirty="0"/>
          </a:p>
          <a:p>
            <a:endParaRPr lang="en-US" dirty="0"/>
          </a:p>
        </p:txBody>
      </p:sp>
    </p:spTree>
    <p:extLst>
      <p:ext uri="{BB962C8B-B14F-4D97-AF65-F5344CB8AC3E}">
        <p14:creationId xmlns:p14="http://schemas.microsoft.com/office/powerpoint/2010/main" val="3176681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a:xfrm>
            <a:off x="1459148" y="1825625"/>
            <a:ext cx="7056201" cy="4351338"/>
          </a:xfrm>
        </p:spPr>
        <p:txBody>
          <a:bodyPr>
            <a:normAutofit/>
          </a:bodyPr>
          <a:lstStyle/>
          <a:p>
            <a:r>
              <a:rPr lang="en-US" dirty="0" smtClean="0"/>
              <a:t>The </a:t>
            </a:r>
            <a:r>
              <a:rPr lang="en-US" dirty="0"/>
              <a:t>Revised RISDP (2020-2030) seeks to front-load and accelerate industrialization in the SADC region. </a:t>
            </a:r>
          </a:p>
          <a:p>
            <a:r>
              <a:rPr lang="en-US" dirty="0" smtClean="0"/>
              <a:t>The </a:t>
            </a:r>
            <a:r>
              <a:rPr lang="en-US" dirty="0"/>
              <a:t>2015 Summit also approved the SADC Industrialization Strategy and Roadmap 2015-2063 and directed the SADC Secretariat to develop a detailed and costed Action Plan for the Strategy which was approved in March 2017. </a:t>
            </a:r>
          </a:p>
          <a:p>
            <a:endParaRPr lang="en-US" dirty="0"/>
          </a:p>
        </p:txBody>
      </p:sp>
    </p:spTree>
    <p:extLst>
      <p:ext uri="{BB962C8B-B14F-4D97-AF65-F5344CB8AC3E}">
        <p14:creationId xmlns:p14="http://schemas.microsoft.com/office/powerpoint/2010/main" val="25615671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8542" y="365126"/>
            <a:ext cx="6616808" cy="1325563"/>
          </a:xfrm>
        </p:spPr>
        <p:txBody>
          <a:bodyPr/>
          <a:lstStyle/>
          <a:p>
            <a:r>
              <a:rPr lang="en-US" dirty="0"/>
              <a:t>Eligibility of costs: costs that can be included </a:t>
            </a:r>
          </a:p>
        </p:txBody>
      </p:sp>
      <p:sp>
        <p:nvSpPr>
          <p:cNvPr id="3" name="Content Placeholder 2"/>
          <p:cNvSpPr>
            <a:spLocks noGrp="1"/>
          </p:cNvSpPr>
          <p:nvPr>
            <p:ph idx="1"/>
          </p:nvPr>
        </p:nvSpPr>
        <p:spPr>
          <a:xfrm>
            <a:off x="1774556" y="1825625"/>
            <a:ext cx="6740794" cy="4351338"/>
          </a:xfrm>
        </p:spPr>
        <p:txBody>
          <a:bodyPr/>
          <a:lstStyle/>
          <a:p>
            <a:r>
              <a:rPr lang="en-US" dirty="0"/>
              <a:t>Only ‘eligible costs’ can be covered by a grant. </a:t>
            </a:r>
          </a:p>
          <a:p>
            <a:r>
              <a:rPr lang="en-US" dirty="0"/>
              <a:t>The budget is both a cost estimate and an overall ceiling for ‘eligible costs’.</a:t>
            </a:r>
          </a:p>
          <a:p>
            <a:r>
              <a:rPr lang="en-US" dirty="0"/>
              <a:t>The reimbursement of eligible costs may be based on any or a combination of the following forms:       	1.Actual costs incurred by the beneficiary(</a:t>
            </a:r>
            <a:r>
              <a:rPr lang="en-US" dirty="0" err="1"/>
              <a:t>ies</a:t>
            </a:r>
            <a:r>
              <a:rPr lang="en-US" dirty="0"/>
              <a:t>) 	and affiliated entity(</a:t>
            </a:r>
            <a:r>
              <a:rPr lang="en-US" dirty="0" err="1"/>
              <a:t>ies</a:t>
            </a:r>
            <a:r>
              <a:rPr lang="en-US" dirty="0"/>
              <a:t>). </a:t>
            </a:r>
          </a:p>
          <a:p>
            <a:pPr marL="0" indent="0">
              <a:buNone/>
            </a:pPr>
            <a:r>
              <a:rPr lang="en-US" dirty="0"/>
              <a:t>	2.One or more simplified cost options  </a:t>
            </a:r>
          </a:p>
          <a:p>
            <a:endParaRPr lang="en-US" dirty="0"/>
          </a:p>
        </p:txBody>
      </p:sp>
    </p:spTree>
    <p:extLst>
      <p:ext uri="{BB962C8B-B14F-4D97-AF65-F5344CB8AC3E}">
        <p14:creationId xmlns:p14="http://schemas.microsoft.com/office/powerpoint/2010/main" val="29415288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p:spPr>
        <p:txBody>
          <a:bodyPr/>
          <a:lstStyle/>
          <a:p>
            <a:r>
              <a:rPr lang="en-US" dirty="0"/>
              <a:t>Simplified cost options</a:t>
            </a:r>
          </a:p>
        </p:txBody>
      </p:sp>
      <p:sp>
        <p:nvSpPr>
          <p:cNvPr id="3" name="Content Placeholder 2"/>
          <p:cNvSpPr>
            <a:spLocks noGrp="1"/>
          </p:cNvSpPr>
          <p:nvPr>
            <p:ph idx="1"/>
          </p:nvPr>
        </p:nvSpPr>
        <p:spPr>
          <a:xfrm>
            <a:off x="1906292" y="1825625"/>
            <a:ext cx="6609058" cy="4351338"/>
          </a:xfrm>
        </p:spPr>
        <p:txBody>
          <a:bodyPr>
            <a:normAutofit lnSpcReduction="10000"/>
          </a:bodyPr>
          <a:lstStyle/>
          <a:p>
            <a:r>
              <a:rPr lang="en-US" dirty="0"/>
              <a:t>Simplified cost options may take the form of: </a:t>
            </a:r>
          </a:p>
          <a:p>
            <a:pPr lvl="1"/>
            <a:r>
              <a:rPr lang="en-US" dirty="0"/>
              <a:t> unit costs: covering all or certain specific categories of eligible costs which are clearly identified in advance by reference to an amount per unit. </a:t>
            </a:r>
          </a:p>
          <a:p>
            <a:pPr lvl="1"/>
            <a:r>
              <a:rPr lang="en-US" dirty="0"/>
              <a:t>lump sums: covering in global terms all or certain specific categories of eligible costs which are clearly identified in advance.</a:t>
            </a:r>
          </a:p>
          <a:p>
            <a:pPr lvl="1"/>
            <a:r>
              <a:rPr lang="en-US" dirty="0"/>
              <a:t>flat-rate financing: covering specific categories of eligible costs which are clearly identified in advance by applying a percentage fixed ex ante. </a:t>
            </a:r>
          </a:p>
          <a:p>
            <a:endParaRPr lang="en-US" dirty="0"/>
          </a:p>
        </p:txBody>
      </p:sp>
    </p:spTree>
    <p:extLst>
      <p:ext uri="{BB962C8B-B14F-4D97-AF65-F5344CB8AC3E}">
        <p14:creationId xmlns:p14="http://schemas.microsoft.com/office/powerpoint/2010/main" val="15911371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7030" y="365126"/>
            <a:ext cx="6508319" cy="1325563"/>
          </a:xfrm>
        </p:spPr>
        <p:txBody>
          <a:bodyPr/>
          <a:lstStyle/>
          <a:p>
            <a:r>
              <a:rPr lang="en-US" dirty="0" smtClean="0"/>
              <a:t>Simplified cost </a:t>
            </a:r>
            <a:r>
              <a:rPr lang="en-US" dirty="0" err="1" smtClean="0"/>
              <a:t>cnt</a:t>
            </a:r>
            <a:r>
              <a:rPr lang="en-US" dirty="0" smtClean="0"/>
              <a:t>’</a:t>
            </a:r>
            <a:endParaRPr lang="en-US" dirty="0"/>
          </a:p>
        </p:txBody>
      </p:sp>
      <p:sp>
        <p:nvSpPr>
          <p:cNvPr id="3" name="Content Placeholder 2"/>
          <p:cNvSpPr>
            <a:spLocks noGrp="1"/>
          </p:cNvSpPr>
          <p:nvPr>
            <p:ph idx="1"/>
          </p:nvPr>
        </p:nvSpPr>
        <p:spPr>
          <a:xfrm>
            <a:off x="1844298" y="1825625"/>
            <a:ext cx="6671052" cy="4351338"/>
          </a:xfrm>
        </p:spPr>
        <p:txBody>
          <a:bodyPr>
            <a:normAutofit fontScale="92500" lnSpcReduction="20000"/>
          </a:bodyPr>
          <a:lstStyle/>
          <a:p>
            <a:r>
              <a:rPr lang="en-US" dirty="0"/>
              <a:t>The methods used to determine the amounts or rates of unit costs, lump sums or flat-rates must comply with the criteria established in Annex E, and especially ensure that the costs correspond fairly to the actual costs incurred by the beneficiary(</a:t>
            </a:r>
            <a:r>
              <a:rPr lang="en-US" dirty="0" err="1"/>
              <a:t>ies</a:t>
            </a:r>
            <a:r>
              <a:rPr lang="en-US" dirty="0"/>
              <a:t>) and affiliated entity(</a:t>
            </a:r>
            <a:r>
              <a:rPr lang="en-US" dirty="0" err="1"/>
              <a:t>ies</a:t>
            </a:r>
            <a:r>
              <a:rPr lang="en-US" dirty="0"/>
              <a:t>), are in line with their accounting practices, no profit is made and the costs are not already covered by other sources of funding (no double funding).</a:t>
            </a:r>
          </a:p>
          <a:p>
            <a:r>
              <a:rPr lang="en-US" dirty="0"/>
              <a:t> Refer to Annex E for directions and a checklist of controls to assess the minimum necessary conditions that provide reasonable assurance for the acceptance of the proposed amounts. </a:t>
            </a:r>
          </a:p>
          <a:p>
            <a:endParaRPr lang="en-US" dirty="0"/>
          </a:p>
        </p:txBody>
      </p:sp>
    </p:spTree>
    <p:extLst>
      <p:ext uri="{BB962C8B-B14F-4D97-AF65-F5344CB8AC3E}">
        <p14:creationId xmlns:p14="http://schemas.microsoft.com/office/powerpoint/2010/main" val="19976197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548" y="365126"/>
            <a:ext cx="6678802" cy="1325563"/>
          </a:xfrm>
        </p:spPr>
        <p:txBody>
          <a:bodyPr/>
          <a:lstStyle/>
          <a:p>
            <a:r>
              <a:rPr lang="en-US" dirty="0"/>
              <a:t>Pre- award checks</a:t>
            </a:r>
          </a:p>
        </p:txBody>
      </p:sp>
      <p:sp>
        <p:nvSpPr>
          <p:cNvPr id="3" name="Content Placeholder 2"/>
          <p:cNvSpPr>
            <a:spLocks noGrp="1"/>
          </p:cNvSpPr>
          <p:nvPr>
            <p:ph idx="1"/>
          </p:nvPr>
        </p:nvSpPr>
        <p:spPr>
          <a:xfrm>
            <a:off x="1836548" y="1825625"/>
            <a:ext cx="6678801" cy="4351338"/>
          </a:xfrm>
        </p:spPr>
        <p:txBody>
          <a:bodyPr>
            <a:normAutofit fontScale="85000" lnSpcReduction="20000"/>
          </a:bodyPr>
          <a:lstStyle/>
          <a:p>
            <a:r>
              <a:rPr lang="en-US" dirty="0"/>
              <a:t>Recommendations to award a grant are always subject to the condition that the checks preceding the signing of the grant contract do not reveal problems requiring changes to the budget (such as arithmetical errors, inaccuracies, unrealistic costs and ineligible costs). </a:t>
            </a:r>
          </a:p>
          <a:p>
            <a:r>
              <a:rPr lang="en-US" dirty="0"/>
              <a:t> The checks may give rise to requests for clarification and may lead the Contracting Authority to impose modifications or reductions to address such mistakes or inaccuracies. </a:t>
            </a:r>
          </a:p>
          <a:p>
            <a:r>
              <a:rPr lang="en-US" dirty="0"/>
              <a:t>It is not possible to increase the grant or the percentage of SADC Secretariat co-financing as a result of these corrections.  </a:t>
            </a:r>
          </a:p>
          <a:p>
            <a:r>
              <a:rPr lang="en-US" dirty="0"/>
              <a:t>It is therefore in the applicants' interest to provide a </a:t>
            </a:r>
            <a:r>
              <a:rPr lang="en-US" b="1" dirty="0"/>
              <a:t>realistic and cost-effective budget</a:t>
            </a:r>
            <a:r>
              <a:rPr lang="en-US" dirty="0"/>
              <a:t>. </a:t>
            </a:r>
          </a:p>
          <a:p>
            <a:endParaRPr lang="en-US" dirty="0"/>
          </a:p>
        </p:txBody>
      </p:sp>
    </p:spTree>
    <p:extLst>
      <p:ext uri="{BB962C8B-B14F-4D97-AF65-F5344CB8AC3E}">
        <p14:creationId xmlns:p14="http://schemas.microsoft.com/office/powerpoint/2010/main" val="3862332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8284" y="365126"/>
            <a:ext cx="6547065" cy="1325563"/>
          </a:xfrm>
        </p:spPr>
        <p:txBody>
          <a:bodyPr/>
          <a:lstStyle/>
          <a:p>
            <a:r>
              <a:rPr lang="en-US" dirty="0"/>
              <a:t>Eligible direct costs </a:t>
            </a:r>
          </a:p>
        </p:txBody>
      </p:sp>
      <p:sp>
        <p:nvSpPr>
          <p:cNvPr id="3" name="Content Placeholder 2"/>
          <p:cNvSpPr>
            <a:spLocks noGrp="1"/>
          </p:cNvSpPr>
          <p:nvPr>
            <p:ph idx="1"/>
          </p:nvPr>
        </p:nvSpPr>
        <p:spPr>
          <a:xfrm>
            <a:off x="1628290" y="1690689"/>
            <a:ext cx="7886700" cy="4351338"/>
          </a:xfrm>
        </p:spPr>
        <p:txBody>
          <a:bodyPr/>
          <a:lstStyle/>
          <a:p>
            <a:r>
              <a:rPr lang="en-US" dirty="0"/>
              <a:t>To be eligible under this call for proposals, costs must comply with the provisions of Article 14 of the General Conditions to the standard grant contract (see Annex F of the guidelines). </a:t>
            </a:r>
          </a:p>
          <a:p>
            <a:r>
              <a:rPr lang="en-US" dirty="0"/>
              <a:t>Budget may include </a:t>
            </a:r>
            <a:r>
              <a:rPr lang="en-US" b="1" u="sng" dirty="0"/>
              <a:t>a contingency reserve </a:t>
            </a:r>
            <a:r>
              <a:rPr lang="en-US" dirty="0"/>
              <a:t>not exceeding 5 % of the estimated direct eligible costs.</a:t>
            </a:r>
          </a:p>
          <a:p>
            <a:r>
              <a:rPr lang="en-US" dirty="0"/>
              <a:t>Can only be used with the prior written </a:t>
            </a:r>
            <a:r>
              <a:rPr lang="en-US" dirty="0" err="1"/>
              <a:t>authorisation</a:t>
            </a:r>
            <a:r>
              <a:rPr lang="en-US" dirty="0"/>
              <a:t> of the Contracting Authority</a:t>
            </a:r>
          </a:p>
          <a:p>
            <a:endParaRPr lang="en-US" dirty="0"/>
          </a:p>
        </p:txBody>
      </p:sp>
    </p:spTree>
    <p:extLst>
      <p:ext uri="{BB962C8B-B14F-4D97-AF65-F5344CB8AC3E}">
        <p14:creationId xmlns:p14="http://schemas.microsoft.com/office/powerpoint/2010/main" val="3936536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5810" y="365126"/>
            <a:ext cx="6779540" cy="1325563"/>
          </a:xfrm>
        </p:spPr>
        <p:txBody>
          <a:bodyPr/>
          <a:lstStyle/>
          <a:p>
            <a:r>
              <a:rPr lang="en-US" dirty="0"/>
              <a:t>Eligible indirect costs</a:t>
            </a:r>
          </a:p>
        </p:txBody>
      </p:sp>
      <p:sp>
        <p:nvSpPr>
          <p:cNvPr id="3" name="Content Placeholder 2"/>
          <p:cNvSpPr>
            <a:spLocks noGrp="1"/>
          </p:cNvSpPr>
          <p:nvPr>
            <p:ph idx="1"/>
          </p:nvPr>
        </p:nvSpPr>
        <p:spPr>
          <a:xfrm>
            <a:off x="1511084" y="1825625"/>
            <a:ext cx="7004265" cy="4351338"/>
          </a:xfrm>
        </p:spPr>
        <p:txBody>
          <a:bodyPr>
            <a:normAutofit fontScale="92500" lnSpcReduction="10000"/>
          </a:bodyPr>
          <a:lstStyle/>
          <a:p>
            <a:r>
              <a:rPr lang="en-US" dirty="0"/>
              <a:t>The indirect costs incurred in carrying out the action may be eligible for flat-rate funding, but the total must not exceed 7 % of the estimated total eligible direct costs. </a:t>
            </a:r>
          </a:p>
          <a:p>
            <a:r>
              <a:rPr lang="en-US" dirty="0"/>
              <a:t>Indirect costs are eligible provided that they do not include costs assigned to another budget heading in the standard grant contract.</a:t>
            </a:r>
          </a:p>
          <a:p>
            <a:r>
              <a:rPr lang="en-US" dirty="0"/>
              <a:t>If any of the applicants or affiliated entity(</a:t>
            </a:r>
            <a:r>
              <a:rPr lang="en-US" dirty="0" err="1"/>
              <a:t>ies</a:t>
            </a:r>
            <a:r>
              <a:rPr lang="en-US" dirty="0"/>
              <a:t>) is in receipt of an operating grant financed by the SADC Secretariat, it may not claim indirect costs on its incurred costs within the proposed budget for the action. </a:t>
            </a:r>
          </a:p>
          <a:p>
            <a:endParaRPr lang="en-US" dirty="0"/>
          </a:p>
        </p:txBody>
      </p:sp>
    </p:spTree>
    <p:extLst>
      <p:ext uri="{BB962C8B-B14F-4D97-AF65-F5344CB8AC3E}">
        <p14:creationId xmlns:p14="http://schemas.microsoft.com/office/powerpoint/2010/main" val="3481316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9796" y="365126"/>
            <a:ext cx="6655553" cy="1325563"/>
          </a:xfrm>
        </p:spPr>
        <p:txBody>
          <a:bodyPr/>
          <a:lstStyle/>
          <a:p>
            <a:r>
              <a:rPr lang="en-US" dirty="0"/>
              <a:t>Contributions in kind</a:t>
            </a:r>
          </a:p>
        </p:txBody>
      </p:sp>
      <p:sp>
        <p:nvSpPr>
          <p:cNvPr id="3" name="Content Placeholder 2"/>
          <p:cNvSpPr>
            <a:spLocks noGrp="1"/>
          </p:cNvSpPr>
          <p:nvPr>
            <p:ph idx="1"/>
          </p:nvPr>
        </p:nvSpPr>
        <p:spPr>
          <a:xfrm>
            <a:off x="1712562" y="1825625"/>
            <a:ext cx="6802787" cy="4351338"/>
          </a:xfrm>
        </p:spPr>
        <p:txBody>
          <a:bodyPr/>
          <a:lstStyle/>
          <a:p>
            <a:r>
              <a:rPr lang="en-US" dirty="0"/>
              <a:t>Is the provision of goods or services to beneficiaries or affiliated entities free of charge by a third party.</a:t>
            </a:r>
          </a:p>
          <a:p>
            <a:r>
              <a:rPr lang="en-US" dirty="0"/>
              <a:t>Contributions in kind </a:t>
            </a:r>
            <a:r>
              <a:rPr lang="en-US" b="1" u="sng" dirty="0"/>
              <a:t>may not </a:t>
            </a:r>
            <a:r>
              <a:rPr lang="en-US" dirty="0"/>
              <a:t>be treated as co-financing </a:t>
            </a:r>
          </a:p>
          <a:p>
            <a:endParaRPr lang="en-US" dirty="0"/>
          </a:p>
        </p:txBody>
      </p:sp>
    </p:spTree>
    <p:extLst>
      <p:ext uri="{BB962C8B-B14F-4D97-AF65-F5344CB8AC3E}">
        <p14:creationId xmlns:p14="http://schemas.microsoft.com/office/powerpoint/2010/main" val="32963029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p:spPr>
        <p:txBody>
          <a:bodyPr/>
          <a:lstStyle/>
          <a:p>
            <a:r>
              <a:rPr lang="en-US" dirty="0"/>
              <a:t>Ineligible costs</a:t>
            </a:r>
          </a:p>
        </p:txBody>
      </p:sp>
      <p:sp>
        <p:nvSpPr>
          <p:cNvPr id="3" name="Content Placeholder 2"/>
          <p:cNvSpPr>
            <a:spLocks noGrp="1"/>
          </p:cNvSpPr>
          <p:nvPr>
            <p:ph idx="1"/>
          </p:nvPr>
        </p:nvSpPr>
        <p:spPr>
          <a:xfrm>
            <a:off x="1828800" y="1825625"/>
            <a:ext cx="6686550" cy="4351338"/>
          </a:xfrm>
        </p:spPr>
        <p:txBody>
          <a:bodyPr>
            <a:normAutofit fontScale="62500" lnSpcReduction="20000"/>
          </a:bodyPr>
          <a:lstStyle/>
          <a:p>
            <a:r>
              <a:rPr lang="en-US" dirty="0"/>
              <a:t>The following costs are not eligible:</a:t>
            </a:r>
          </a:p>
          <a:p>
            <a:r>
              <a:rPr lang="en-US" dirty="0"/>
              <a:t>  debts and debt service charges (interest); </a:t>
            </a:r>
          </a:p>
          <a:p>
            <a:r>
              <a:rPr lang="en-US" dirty="0"/>
              <a:t> provisions for losses or potential future liabilities; </a:t>
            </a:r>
          </a:p>
          <a:p>
            <a:r>
              <a:rPr lang="en-US" dirty="0"/>
              <a:t> costs declared by the beneficiary(</a:t>
            </a:r>
            <a:r>
              <a:rPr lang="en-US" dirty="0" err="1"/>
              <a:t>ies</a:t>
            </a:r>
            <a:r>
              <a:rPr lang="en-US" dirty="0"/>
              <a:t>) and financed by another action or work </a:t>
            </a:r>
            <a:r>
              <a:rPr lang="en-US" dirty="0" err="1"/>
              <a:t>programme</a:t>
            </a:r>
            <a:r>
              <a:rPr lang="en-US" dirty="0"/>
              <a:t> receiving a SADC Secretariat grant; </a:t>
            </a:r>
          </a:p>
          <a:p>
            <a:r>
              <a:rPr lang="en-US" dirty="0"/>
              <a:t> purchases of land or buildings, except where necessary for the direct implementation of the action, in which case ownership must be transferred in accordance with Article 7.5 of the General Conditions of the standard grant contract, at the latest at the end of the action; </a:t>
            </a:r>
          </a:p>
          <a:p>
            <a:r>
              <a:rPr lang="en-US" dirty="0"/>
              <a:t> currency exchange losses; </a:t>
            </a:r>
          </a:p>
          <a:p>
            <a:r>
              <a:rPr lang="en-US" dirty="0"/>
              <a:t> taxes, including VAT, unless the Beneficiary (or, where applicable, its partners) can show it cannot reclaim and the applicable regulations do not exclude coverage of taxes; </a:t>
            </a:r>
          </a:p>
          <a:p>
            <a:r>
              <a:rPr lang="en-US" dirty="0"/>
              <a:t>credit to third parties. </a:t>
            </a:r>
          </a:p>
          <a:p>
            <a:endParaRPr lang="en-US" dirty="0"/>
          </a:p>
        </p:txBody>
      </p:sp>
    </p:spTree>
    <p:extLst>
      <p:ext uri="{BB962C8B-B14F-4D97-AF65-F5344CB8AC3E}">
        <p14:creationId xmlns:p14="http://schemas.microsoft.com/office/powerpoint/2010/main" val="41124016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9314" y="365126"/>
            <a:ext cx="6826035" cy="1325563"/>
          </a:xfrm>
        </p:spPr>
        <p:txBody>
          <a:bodyPr/>
          <a:lstStyle/>
          <a:p>
            <a:r>
              <a:rPr lang="en-US" dirty="0"/>
              <a:t>Ethics clauses and Code of Conduct </a:t>
            </a:r>
          </a:p>
        </p:txBody>
      </p:sp>
      <p:sp>
        <p:nvSpPr>
          <p:cNvPr id="3" name="Content Placeholder 2"/>
          <p:cNvSpPr>
            <a:spLocks noGrp="1"/>
          </p:cNvSpPr>
          <p:nvPr>
            <p:ph idx="1"/>
          </p:nvPr>
        </p:nvSpPr>
        <p:spPr>
          <a:xfrm>
            <a:off x="1774556" y="1825625"/>
            <a:ext cx="6740794" cy="4351338"/>
          </a:xfrm>
        </p:spPr>
        <p:txBody>
          <a:bodyPr/>
          <a:lstStyle/>
          <a:p>
            <a:r>
              <a:rPr lang="en-US" dirty="0"/>
              <a:t>a) Absence of conflict of interest </a:t>
            </a:r>
          </a:p>
          <a:p>
            <a:r>
              <a:rPr lang="en-US" dirty="0"/>
              <a:t>b) Respect for human rights as well as environmental legislation and core </a:t>
            </a:r>
            <a:r>
              <a:rPr lang="en-US" dirty="0" err="1"/>
              <a:t>labour</a:t>
            </a:r>
            <a:r>
              <a:rPr lang="en-US" dirty="0"/>
              <a:t> standards </a:t>
            </a:r>
          </a:p>
          <a:p>
            <a:r>
              <a:rPr lang="en-US" dirty="0"/>
              <a:t>c) Anti-corruption and anti-bribery </a:t>
            </a:r>
          </a:p>
          <a:p>
            <a:r>
              <a:rPr lang="en-US" dirty="0"/>
              <a:t>d)  Unusual commercial expenses </a:t>
            </a:r>
          </a:p>
          <a:p>
            <a:r>
              <a:rPr lang="en-US" dirty="0"/>
              <a:t>e) Breach of obligations, irregularities or fraud </a:t>
            </a:r>
          </a:p>
          <a:p>
            <a:endParaRPr lang="en-US" dirty="0"/>
          </a:p>
        </p:txBody>
      </p:sp>
    </p:spTree>
    <p:extLst>
      <p:ext uri="{BB962C8B-B14F-4D97-AF65-F5344CB8AC3E}">
        <p14:creationId xmlns:p14="http://schemas.microsoft.com/office/powerpoint/2010/main" val="26869937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1566" y="365126"/>
            <a:ext cx="6833784" cy="1325563"/>
          </a:xfrm>
        </p:spPr>
        <p:txBody>
          <a:bodyPr/>
          <a:lstStyle/>
          <a:p>
            <a:r>
              <a:rPr lang="en-US" b="1" u="sng" dirty="0"/>
              <a:t>Visibility</a:t>
            </a:r>
            <a:endParaRPr lang="en-US" dirty="0"/>
          </a:p>
        </p:txBody>
      </p:sp>
      <p:sp>
        <p:nvSpPr>
          <p:cNvPr id="3" name="Content Placeholder 2"/>
          <p:cNvSpPr>
            <a:spLocks noGrp="1"/>
          </p:cNvSpPr>
          <p:nvPr>
            <p:ph idx="1"/>
          </p:nvPr>
        </p:nvSpPr>
        <p:spPr>
          <a:xfrm>
            <a:off x="1433592" y="1825625"/>
            <a:ext cx="7081757" cy="4351338"/>
          </a:xfrm>
        </p:spPr>
        <p:txBody>
          <a:bodyPr>
            <a:normAutofit lnSpcReduction="10000"/>
          </a:bodyPr>
          <a:lstStyle/>
          <a:p>
            <a:r>
              <a:rPr lang="en-US" dirty="0"/>
              <a:t>The applicants must take all necessary steps to </a:t>
            </a:r>
            <a:r>
              <a:rPr lang="en-US" dirty="0" err="1"/>
              <a:t>publicise</a:t>
            </a:r>
            <a:r>
              <a:rPr lang="en-US" dirty="0"/>
              <a:t> the fact that the SADC and the EU has financed or co-financed the action. </a:t>
            </a:r>
          </a:p>
          <a:p>
            <a:r>
              <a:rPr lang="en-US" dirty="0"/>
              <a:t>Applicants must comply with the objectives and priorities and guarantee the visibility of the EU financing (see the Communication and Visibility Manual for EU external actions specified and published by the European Commission at </a:t>
            </a:r>
            <a:r>
              <a:rPr lang="en-US" u="sng" dirty="0">
                <a:hlinkClick r:id="rId2"/>
              </a:rPr>
              <a:t>http://ec.europa.eu/europeaid/funding/communication-and-visibility-manual-eu-external-actions_en</a:t>
            </a:r>
            <a:r>
              <a:rPr lang="en-US" dirty="0"/>
              <a:t>).</a:t>
            </a:r>
          </a:p>
          <a:p>
            <a:endParaRPr lang="en-US" dirty="0"/>
          </a:p>
        </p:txBody>
      </p:sp>
    </p:spTree>
    <p:extLst>
      <p:ext uri="{BB962C8B-B14F-4D97-AF65-F5344CB8AC3E}">
        <p14:creationId xmlns:p14="http://schemas.microsoft.com/office/powerpoint/2010/main" val="3483151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522" y="365126"/>
            <a:ext cx="6783828" cy="1325563"/>
          </a:xfrm>
        </p:spPr>
        <p:txBody>
          <a:bodyPr/>
          <a:lstStyle/>
          <a:p>
            <a:r>
              <a:rPr lang="en-US" dirty="0"/>
              <a:t>Background </a:t>
            </a:r>
            <a:r>
              <a:rPr lang="en-US" dirty="0" err="1"/>
              <a:t>cont</a:t>
            </a:r>
            <a:r>
              <a:rPr lang="en-US" dirty="0"/>
              <a:t>’</a:t>
            </a:r>
          </a:p>
        </p:txBody>
      </p:sp>
      <p:sp>
        <p:nvSpPr>
          <p:cNvPr id="3" name="Content Placeholder 2"/>
          <p:cNvSpPr>
            <a:spLocks noGrp="1"/>
          </p:cNvSpPr>
          <p:nvPr>
            <p:ph idx="1"/>
          </p:nvPr>
        </p:nvSpPr>
        <p:spPr>
          <a:xfrm>
            <a:off x="1731522" y="1825625"/>
            <a:ext cx="6783827" cy="4351338"/>
          </a:xfrm>
        </p:spPr>
        <p:txBody>
          <a:bodyPr/>
          <a:lstStyle/>
          <a:p>
            <a:r>
              <a:rPr lang="en-GB" dirty="0"/>
              <a:t>the EU and SADC have developed a Programme: Support to Industrialization and the Productive Sectors (SIPS) that targets two specific value chains:</a:t>
            </a:r>
          </a:p>
          <a:p>
            <a:pPr lvl="1"/>
            <a:r>
              <a:rPr lang="en-GB" dirty="0"/>
              <a:t> </a:t>
            </a:r>
            <a:r>
              <a:rPr lang="en-GB" b="1" dirty="0" smtClean="0"/>
              <a:t>Theme 1: Leather </a:t>
            </a:r>
            <a:r>
              <a:rPr lang="en-GB" b="1" dirty="0"/>
              <a:t>and associated value chains in the agro-processing sector and</a:t>
            </a:r>
          </a:p>
          <a:p>
            <a:pPr lvl="1"/>
            <a:r>
              <a:rPr lang="en-GB" b="1" dirty="0" smtClean="0"/>
              <a:t>Theme 2: Anti-retroviral </a:t>
            </a:r>
            <a:r>
              <a:rPr lang="en-GB" b="1" dirty="0"/>
              <a:t>(ARV) and associated value chains in the pharmaceutical sector.</a:t>
            </a:r>
            <a:endParaRPr lang="en-US" b="1" dirty="0"/>
          </a:p>
          <a:p>
            <a:endParaRPr lang="en-US" dirty="0"/>
          </a:p>
        </p:txBody>
      </p:sp>
    </p:spTree>
    <p:extLst>
      <p:ext uri="{BB962C8B-B14F-4D97-AF65-F5344CB8AC3E}">
        <p14:creationId xmlns:p14="http://schemas.microsoft.com/office/powerpoint/2010/main" val="41390151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1308" y="365126"/>
            <a:ext cx="6764042" cy="1325563"/>
          </a:xfrm>
        </p:spPr>
        <p:txBody>
          <a:bodyPr/>
          <a:lstStyle/>
          <a:p>
            <a:r>
              <a:rPr lang="en-US" dirty="0"/>
              <a:t>HOW TO APPLY AND THE PROCEDURES TO FOLLOW</a:t>
            </a:r>
          </a:p>
        </p:txBody>
      </p:sp>
      <p:sp>
        <p:nvSpPr>
          <p:cNvPr id="3" name="Content Placeholder 2"/>
          <p:cNvSpPr>
            <a:spLocks noGrp="1"/>
          </p:cNvSpPr>
          <p:nvPr>
            <p:ph idx="1"/>
          </p:nvPr>
        </p:nvSpPr>
        <p:spPr>
          <a:xfrm>
            <a:off x="1425844" y="1825625"/>
            <a:ext cx="7089506" cy="4351338"/>
          </a:xfrm>
        </p:spPr>
        <p:txBody>
          <a:bodyPr>
            <a:normAutofit fontScale="92500" lnSpcReduction="10000"/>
          </a:bodyPr>
          <a:lstStyle/>
          <a:p>
            <a:r>
              <a:rPr lang="en-US" dirty="0"/>
              <a:t>Applications </a:t>
            </a:r>
            <a:r>
              <a:rPr lang="en-US" b="1" u="sng" dirty="0"/>
              <a:t>must</a:t>
            </a:r>
            <a:r>
              <a:rPr lang="en-US" dirty="0"/>
              <a:t> be submitted in accordance with the instructions on the </a:t>
            </a:r>
            <a:r>
              <a:rPr lang="en-US" b="1" dirty="0"/>
              <a:t>concept note and the full applications</a:t>
            </a:r>
            <a:r>
              <a:rPr lang="en-US" dirty="0"/>
              <a:t> in the grant application form annexed to these guidelines (Annex A). </a:t>
            </a:r>
          </a:p>
          <a:p>
            <a:r>
              <a:rPr lang="en-US" dirty="0">
                <a:solidFill>
                  <a:srgbClr val="FF0000"/>
                </a:solidFill>
              </a:rPr>
              <a:t>Open Call</a:t>
            </a:r>
            <a:r>
              <a:rPr lang="en-US" dirty="0"/>
              <a:t>: grant concept notes together with full applications to be submitted at same time.</a:t>
            </a:r>
          </a:p>
          <a:p>
            <a:r>
              <a:rPr lang="en-US" dirty="0"/>
              <a:t> Applicants must apply in English. </a:t>
            </a:r>
          </a:p>
          <a:p>
            <a:r>
              <a:rPr lang="en-US" dirty="0"/>
              <a:t>Hand-written applications will not be accepted</a:t>
            </a:r>
          </a:p>
          <a:p>
            <a:r>
              <a:rPr lang="en-US" dirty="0"/>
              <a:t>Please note that only the grant application form and the published annexes which have to be filled in (</a:t>
            </a:r>
            <a:r>
              <a:rPr lang="en-US" b="1" dirty="0"/>
              <a:t>budget, logical framework</a:t>
            </a:r>
            <a:r>
              <a:rPr lang="en-US" dirty="0"/>
              <a:t>) will be evaluated.</a:t>
            </a:r>
          </a:p>
          <a:p>
            <a:endParaRPr lang="en-US" dirty="0"/>
          </a:p>
        </p:txBody>
      </p:sp>
    </p:spTree>
    <p:extLst>
      <p:ext uri="{BB962C8B-B14F-4D97-AF65-F5344CB8AC3E}">
        <p14:creationId xmlns:p14="http://schemas.microsoft.com/office/powerpoint/2010/main" val="42124832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582" y="365126"/>
            <a:ext cx="6988767" cy="1325563"/>
          </a:xfrm>
        </p:spPr>
        <p:txBody>
          <a:bodyPr/>
          <a:lstStyle/>
          <a:p>
            <a:r>
              <a:rPr lang="en-US" dirty="0" smtClean="0"/>
              <a:t>How to apply </a:t>
            </a:r>
            <a:r>
              <a:rPr lang="en-US" dirty="0" err="1" smtClean="0"/>
              <a:t>cont</a:t>
            </a:r>
            <a:r>
              <a:rPr lang="en-US" dirty="0" smtClean="0"/>
              <a:t>’</a:t>
            </a:r>
            <a:endParaRPr lang="en-US" dirty="0"/>
          </a:p>
        </p:txBody>
      </p:sp>
      <p:sp>
        <p:nvSpPr>
          <p:cNvPr id="3" name="Content Placeholder 2"/>
          <p:cNvSpPr>
            <a:spLocks noGrp="1"/>
          </p:cNvSpPr>
          <p:nvPr>
            <p:ph idx="1"/>
          </p:nvPr>
        </p:nvSpPr>
        <p:spPr>
          <a:xfrm>
            <a:off x="1627322" y="1825625"/>
            <a:ext cx="6888028" cy="4351338"/>
          </a:xfrm>
        </p:spPr>
        <p:txBody>
          <a:bodyPr>
            <a:normAutofit fontScale="92500" lnSpcReduction="20000"/>
          </a:bodyPr>
          <a:lstStyle/>
          <a:p>
            <a:r>
              <a:rPr lang="en-US" dirty="0"/>
              <a:t>Applications must be submitted in one original scanned version, the complete application form (Part A: concept note and Part B: full application form), budget and logical framework (i.e. the application must not be split into several different files).  </a:t>
            </a:r>
          </a:p>
          <a:p>
            <a:r>
              <a:rPr lang="en-US" dirty="0" smtClean="0"/>
              <a:t>Where </a:t>
            </a:r>
            <a:r>
              <a:rPr lang="en-US" dirty="0"/>
              <a:t>a lead applicant sends several different applications (if allowed to do so by the guidelines of the call), each one has to be sent separately. </a:t>
            </a:r>
          </a:p>
          <a:p>
            <a:r>
              <a:rPr lang="en-US" dirty="0" smtClean="0"/>
              <a:t>The </a:t>
            </a:r>
            <a:r>
              <a:rPr lang="en-US" dirty="0"/>
              <a:t>e-mail subject must bear the reference number and the title of the call for proposals. Applications must be submitted </a:t>
            </a:r>
            <a:r>
              <a:rPr lang="en-US" dirty="0" smtClean="0"/>
              <a:t>electronically to: </a:t>
            </a:r>
            <a:r>
              <a:rPr lang="en-US" dirty="0" smtClean="0">
                <a:hlinkClick r:id="rId2"/>
              </a:rPr>
              <a:t>sips2022@sadc.int</a:t>
            </a:r>
            <a:endParaRPr lang="en-US" dirty="0"/>
          </a:p>
          <a:p>
            <a:endParaRPr lang="en-US" dirty="0"/>
          </a:p>
        </p:txBody>
      </p:sp>
    </p:spTree>
    <p:extLst>
      <p:ext uri="{BB962C8B-B14F-4D97-AF65-F5344CB8AC3E}">
        <p14:creationId xmlns:p14="http://schemas.microsoft.com/office/powerpoint/2010/main" val="26131824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0568" y="365126"/>
            <a:ext cx="6864781" cy="1325563"/>
          </a:xfrm>
        </p:spPr>
        <p:txBody>
          <a:bodyPr/>
          <a:lstStyle/>
          <a:p>
            <a:r>
              <a:rPr lang="en-US" dirty="0"/>
              <a:t>Concept Note</a:t>
            </a:r>
          </a:p>
        </p:txBody>
      </p:sp>
      <p:sp>
        <p:nvSpPr>
          <p:cNvPr id="3" name="Content Placeholder 2"/>
          <p:cNvSpPr>
            <a:spLocks noGrp="1"/>
          </p:cNvSpPr>
          <p:nvPr>
            <p:ph idx="1"/>
          </p:nvPr>
        </p:nvSpPr>
        <p:spPr>
          <a:xfrm>
            <a:off x="1859796" y="1825625"/>
            <a:ext cx="6655553" cy="4351338"/>
          </a:xfrm>
        </p:spPr>
        <p:txBody>
          <a:bodyPr>
            <a:normAutofit fontScale="92500" lnSpcReduction="10000"/>
          </a:bodyPr>
          <a:lstStyle/>
          <a:p>
            <a:pPr lvl="0"/>
            <a:r>
              <a:rPr lang="en-GB" dirty="0"/>
              <a:t>Should not exceed 5 pages (A4 size) of Arial 10 characters with 2 cm margins, single line spacing;</a:t>
            </a:r>
            <a:endParaRPr lang="en-US" dirty="0"/>
          </a:p>
          <a:p>
            <a:pPr lvl="0"/>
            <a:r>
              <a:rPr lang="en-GB" dirty="0"/>
              <a:t>provides the information requested under the headings, in the order in which it is requested, and in proportion to its relative importance (see the relevant scores ); </a:t>
            </a:r>
            <a:endParaRPr lang="en-US" dirty="0"/>
          </a:p>
          <a:p>
            <a:pPr lvl="0"/>
            <a:r>
              <a:rPr lang="en-GB" dirty="0"/>
              <a:t>provides full information (as the evaluation will be based solely on the information provided);</a:t>
            </a:r>
            <a:endParaRPr lang="en-US" dirty="0"/>
          </a:p>
          <a:p>
            <a:pPr lvl="0"/>
            <a:r>
              <a:rPr lang="en-GB" dirty="0"/>
              <a:t>is drafted as clearly as possible to facilitate the evaluation process.</a:t>
            </a:r>
            <a:endParaRPr lang="en-US" dirty="0"/>
          </a:p>
          <a:p>
            <a:endParaRPr lang="en-US" dirty="0"/>
          </a:p>
        </p:txBody>
      </p:sp>
    </p:spTree>
    <p:extLst>
      <p:ext uri="{BB962C8B-B14F-4D97-AF65-F5344CB8AC3E}">
        <p14:creationId xmlns:p14="http://schemas.microsoft.com/office/powerpoint/2010/main" val="19524237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0278" y="365126"/>
            <a:ext cx="6485072" cy="1325563"/>
          </a:xfrm>
        </p:spPr>
        <p:txBody>
          <a:bodyPr/>
          <a:lstStyle/>
          <a:p>
            <a:r>
              <a:rPr lang="en-US" dirty="0"/>
              <a:t>Full Application</a:t>
            </a:r>
          </a:p>
        </p:txBody>
      </p:sp>
      <p:sp>
        <p:nvSpPr>
          <p:cNvPr id="3" name="Content Placeholder 2"/>
          <p:cNvSpPr>
            <a:spLocks noGrp="1"/>
          </p:cNvSpPr>
          <p:nvPr>
            <p:ph idx="1"/>
          </p:nvPr>
        </p:nvSpPr>
        <p:spPr>
          <a:xfrm>
            <a:off x="1511084" y="1825625"/>
            <a:ext cx="7004265" cy="4351338"/>
          </a:xfrm>
        </p:spPr>
        <p:txBody>
          <a:bodyPr/>
          <a:lstStyle/>
          <a:p>
            <a:r>
              <a:rPr lang="en-US" dirty="0"/>
              <a:t>Follow the guidelines in the template</a:t>
            </a:r>
          </a:p>
          <a:p>
            <a:r>
              <a:rPr lang="en-US" dirty="0">
                <a:solidFill>
                  <a:srgbClr val="FF0000"/>
                </a:solidFill>
              </a:rPr>
              <a:t>CHECKLIST: PLEASE TAKE TIME TO GO THROUGH THE CHECKLIST AND TICK BEFORE SENDING</a:t>
            </a:r>
          </a:p>
          <a:p>
            <a:r>
              <a:rPr lang="en-US" dirty="0"/>
              <a:t>Lead Applicant to sign Declarations</a:t>
            </a:r>
          </a:p>
          <a:p>
            <a:r>
              <a:rPr lang="en-US" dirty="0"/>
              <a:t>Logical Framework to be completed as per template and included in submission</a:t>
            </a:r>
          </a:p>
          <a:p>
            <a:r>
              <a:rPr lang="en-US" dirty="0"/>
              <a:t>Budget to be completed as per template</a:t>
            </a:r>
          </a:p>
          <a:p>
            <a:endParaRPr lang="en-US" dirty="0"/>
          </a:p>
        </p:txBody>
      </p:sp>
    </p:spTree>
    <p:extLst>
      <p:ext uri="{BB962C8B-B14F-4D97-AF65-F5344CB8AC3E}">
        <p14:creationId xmlns:p14="http://schemas.microsoft.com/office/powerpoint/2010/main" val="873818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814" y="365126"/>
            <a:ext cx="6810536" cy="1325563"/>
          </a:xfrm>
        </p:spPr>
        <p:txBody>
          <a:bodyPr/>
          <a:lstStyle/>
          <a:p>
            <a:r>
              <a:rPr lang="en-US" dirty="0"/>
              <a:t>Application Procedures </a:t>
            </a:r>
            <a:r>
              <a:rPr lang="en-US" dirty="0" err="1"/>
              <a:t>cont</a:t>
            </a:r>
            <a:r>
              <a:rPr lang="en-US" dirty="0"/>
              <a:t>’</a:t>
            </a:r>
          </a:p>
        </p:txBody>
      </p:sp>
      <p:sp>
        <p:nvSpPr>
          <p:cNvPr id="3" name="Content Placeholder 2"/>
          <p:cNvSpPr>
            <a:spLocks noGrp="1"/>
          </p:cNvSpPr>
          <p:nvPr>
            <p:ph idx="1"/>
          </p:nvPr>
        </p:nvSpPr>
        <p:spPr>
          <a:xfrm>
            <a:off x="1704814" y="1825625"/>
            <a:ext cx="6810536" cy="4351338"/>
          </a:xfrm>
        </p:spPr>
        <p:txBody>
          <a:bodyPr>
            <a:normAutofit fontScale="92500" lnSpcReduction="20000"/>
          </a:bodyPr>
          <a:lstStyle/>
          <a:p>
            <a:r>
              <a:rPr lang="en-US" dirty="0"/>
              <a:t>Email address for submission of Concept note and Full Grant Applications :</a:t>
            </a:r>
          </a:p>
          <a:p>
            <a:pPr marL="0" indent="0">
              <a:buNone/>
            </a:pPr>
            <a:r>
              <a:rPr lang="en-US" dirty="0"/>
              <a:t>Email: </a:t>
            </a:r>
            <a:r>
              <a:rPr lang="en-US" dirty="0" smtClean="0">
                <a:hlinkClick r:id="rId2"/>
              </a:rPr>
              <a:t>sips2022@sadc.int</a:t>
            </a:r>
            <a:endParaRPr lang="en-US" dirty="0"/>
          </a:p>
          <a:p>
            <a:r>
              <a:rPr lang="en-US" dirty="0"/>
              <a:t>Questions may be sent by e-mail no later than </a:t>
            </a:r>
            <a:r>
              <a:rPr lang="en-US" dirty="0" smtClean="0"/>
              <a:t>10th </a:t>
            </a:r>
            <a:r>
              <a:rPr lang="en-US" dirty="0"/>
              <a:t>January </a:t>
            </a:r>
            <a:r>
              <a:rPr lang="en-US" dirty="0" smtClean="0"/>
              <a:t>2022 </a:t>
            </a:r>
            <a:r>
              <a:rPr lang="en-US" dirty="0"/>
              <a:t>to the below addresses, indicating clearly the reference of the call for proposals:  </a:t>
            </a:r>
          </a:p>
          <a:p>
            <a:r>
              <a:rPr lang="en-US" dirty="0"/>
              <a:t>E-mail address: </a:t>
            </a:r>
            <a:r>
              <a:rPr lang="en-US" dirty="0" smtClean="0"/>
              <a:t> </a:t>
            </a:r>
            <a:r>
              <a:rPr lang="en-US" dirty="0" err="1" smtClean="0"/>
              <a:t>sipsclarifications</a:t>
            </a:r>
            <a:r>
              <a:rPr lang="en-US" dirty="0" smtClean="0"/>
              <a:t> @sadc.int and </a:t>
            </a:r>
            <a:r>
              <a:rPr lang="en-US" dirty="0" smtClean="0">
                <a:hlinkClick r:id="rId3"/>
              </a:rPr>
              <a:t>tenders@sadc.int</a:t>
            </a:r>
            <a:endParaRPr lang="en-US" dirty="0" smtClean="0"/>
          </a:p>
          <a:p>
            <a:pPr marL="0" indent="0">
              <a:buNone/>
            </a:pPr>
            <a:endParaRPr lang="en-US" dirty="0" smtClean="0"/>
          </a:p>
          <a:p>
            <a:r>
              <a:rPr lang="en-US" dirty="0" smtClean="0"/>
              <a:t>Replies </a:t>
            </a:r>
            <a:r>
              <a:rPr lang="en-US" dirty="0"/>
              <a:t>to clarifications will be given no later than </a:t>
            </a:r>
            <a:r>
              <a:rPr lang="en-US" dirty="0" smtClean="0"/>
              <a:t>20</a:t>
            </a:r>
            <a:r>
              <a:rPr lang="en-US" dirty="0" smtClean="0"/>
              <a:t>th </a:t>
            </a:r>
            <a:r>
              <a:rPr lang="en-US" dirty="0"/>
              <a:t>January </a:t>
            </a:r>
            <a:r>
              <a:rPr lang="en-US" dirty="0" smtClean="0"/>
              <a:t>2022 </a:t>
            </a:r>
            <a:r>
              <a:rPr lang="en-US" dirty="0"/>
              <a:t>16.00hours.   </a:t>
            </a:r>
          </a:p>
          <a:p>
            <a:endParaRPr lang="en-US" dirty="0"/>
          </a:p>
        </p:txBody>
      </p:sp>
    </p:spTree>
    <p:extLst>
      <p:ext uri="{BB962C8B-B14F-4D97-AF65-F5344CB8AC3E}">
        <p14:creationId xmlns:p14="http://schemas.microsoft.com/office/powerpoint/2010/main" val="42934004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6034" y="365126"/>
            <a:ext cx="6539316" cy="1325563"/>
          </a:xfrm>
        </p:spPr>
        <p:txBody>
          <a:bodyPr/>
          <a:lstStyle/>
          <a:p>
            <a:r>
              <a:rPr lang="en-US" dirty="0"/>
              <a:t>Indicative timetable </a:t>
            </a:r>
          </a:p>
        </p:txBody>
      </p:sp>
      <p:pic>
        <p:nvPicPr>
          <p:cNvPr id="4" name="Content Placeholder 3"/>
          <p:cNvPicPr>
            <a:picLocks noGrp="1" noChangeAspect="1"/>
          </p:cNvPicPr>
          <p:nvPr>
            <p:ph idx="1"/>
          </p:nvPr>
        </p:nvPicPr>
        <p:blipFill>
          <a:blip r:embed="rId2"/>
          <a:stretch>
            <a:fillRect/>
          </a:stretch>
        </p:blipFill>
        <p:spPr>
          <a:xfrm>
            <a:off x="2955584" y="1825625"/>
            <a:ext cx="4712381" cy="4351338"/>
          </a:xfrm>
          <a:prstGeom prst="rect">
            <a:avLst/>
          </a:prstGeom>
        </p:spPr>
      </p:pic>
    </p:spTree>
    <p:extLst>
      <p:ext uri="{BB962C8B-B14F-4D97-AF65-F5344CB8AC3E}">
        <p14:creationId xmlns:p14="http://schemas.microsoft.com/office/powerpoint/2010/main" val="35235002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68" y="365126"/>
            <a:ext cx="6849282" cy="1325563"/>
          </a:xfrm>
        </p:spPr>
        <p:txBody>
          <a:bodyPr/>
          <a:lstStyle/>
          <a:p>
            <a:r>
              <a:rPr lang="en-US" dirty="0"/>
              <a:t>EVALUATION AND SELECTION OF APPLICATIONS</a:t>
            </a:r>
          </a:p>
        </p:txBody>
      </p:sp>
      <p:sp>
        <p:nvSpPr>
          <p:cNvPr id="3" name="Content Placeholder 2"/>
          <p:cNvSpPr>
            <a:spLocks noGrp="1"/>
          </p:cNvSpPr>
          <p:nvPr>
            <p:ph idx="1"/>
          </p:nvPr>
        </p:nvSpPr>
        <p:spPr>
          <a:xfrm>
            <a:off x="1441342" y="1825625"/>
            <a:ext cx="7074008" cy="4351338"/>
          </a:xfrm>
        </p:spPr>
        <p:txBody>
          <a:bodyPr>
            <a:normAutofit fontScale="92500" lnSpcReduction="10000"/>
          </a:bodyPr>
          <a:lstStyle/>
          <a:p>
            <a:r>
              <a:rPr lang="en-US" dirty="0"/>
              <a:t>Applications will be examined and evaluated by the Contracting Authority according to the set criteria.  </a:t>
            </a:r>
          </a:p>
          <a:p>
            <a:r>
              <a:rPr lang="en-US" dirty="0"/>
              <a:t>Selection and awards of grants under this support (SIPS) will follow rules and procedures as outlined in the SADC Procurement and Grants Policy 2019 and SADC Procurement and Grants Guidelines 2017. </a:t>
            </a:r>
          </a:p>
          <a:p>
            <a:r>
              <a:rPr lang="en-US" dirty="0"/>
              <a:t>If the examination of the application reveals that the proposed action does not meet the eligibility criteria stated in section 2.1, the </a:t>
            </a:r>
            <a:r>
              <a:rPr lang="en-US" b="1" u="sng" dirty="0"/>
              <a:t>application will be rejected</a:t>
            </a:r>
            <a:r>
              <a:rPr lang="en-US" dirty="0"/>
              <a:t> on this sole basis. </a:t>
            </a:r>
          </a:p>
          <a:p>
            <a:endParaRPr lang="en-US" dirty="0"/>
          </a:p>
        </p:txBody>
      </p:sp>
    </p:spTree>
    <p:extLst>
      <p:ext uri="{BB962C8B-B14F-4D97-AF65-F5344CB8AC3E}">
        <p14:creationId xmlns:p14="http://schemas.microsoft.com/office/powerpoint/2010/main" val="40064229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060" y="365126"/>
            <a:ext cx="6787289" cy="1325563"/>
          </a:xfrm>
        </p:spPr>
        <p:txBody>
          <a:bodyPr/>
          <a:lstStyle/>
          <a:p>
            <a:r>
              <a:rPr lang="en-US" dirty="0"/>
              <a:t>Thank you for your Attention</a:t>
            </a:r>
          </a:p>
        </p:txBody>
      </p:sp>
      <p:sp>
        <p:nvSpPr>
          <p:cNvPr id="3" name="Content Placeholder 2"/>
          <p:cNvSpPr>
            <a:spLocks noGrp="1"/>
          </p:cNvSpPr>
          <p:nvPr>
            <p:ph idx="1"/>
          </p:nvPr>
        </p:nvSpPr>
        <p:spPr>
          <a:xfrm>
            <a:off x="1867546" y="1825625"/>
            <a:ext cx="6647804" cy="4351338"/>
          </a:xfrm>
        </p:spPr>
        <p:txBody>
          <a:bodyPr/>
          <a:lstStyle/>
          <a:p>
            <a:r>
              <a:rPr lang="en-US" dirty="0" smtClean="0"/>
              <a:t>Questions????</a:t>
            </a:r>
            <a:endParaRPr lang="en-US" dirty="0"/>
          </a:p>
        </p:txBody>
      </p:sp>
    </p:spTree>
    <p:extLst>
      <p:ext uri="{BB962C8B-B14F-4D97-AF65-F5344CB8AC3E}">
        <p14:creationId xmlns:p14="http://schemas.microsoft.com/office/powerpoint/2010/main" val="1134071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054" y="365126"/>
            <a:ext cx="6725296" cy="1325563"/>
          </a:xfrm>
        </p:spPr>
        <p:txBody>
          <a:bodyPr/>
          <a:lstStyle/>
          <a:p>
            <a:r>
              <a:rPr lang="en-US" dirty="0"/>
              <a:t>SIPS Result Areas</a:t>
            </a:r>
          </a:p>
        </p:txBody>
      </p:sp>
      <p:sp>
        <p:nvSpPr>
          <p:cNvPr id="3" name="Content Placeholder 2"/>
          <p:cNvSpPr>
            <a:spLocks noGrp="1"/>
          </p:cNvSpPr>
          <p:nvPr>
            <p:ph idx="1"/>
          </p:nvPr>
        </p:nvSpPr>
        <p:spPr>
          <a:xfrm>
            <a:off x="1790054" y="1825625"/>
            <a:ext cx="6725296" cy="4351338"/>
          </a:xfrm>
        </p:spPr>
        <p:txBody>
          <a:bodyPr>
            <a:normAutofit fontScale="70000" lnSpcReduction="20000"/>
          </a:bodyPr>
          <a:lstStyle/>
          <a:p>
            <a:r>
              <a:rPr lang="en-GB" dirty="0"/>
              <a:t>The overall Support to Industrialisation and Productive Sectors (SIPS) Programme was formulated with three key results:</a:t>
            </a:r>
            <a:endParaRPr lang="en-US" dirty="0"/>
          </a:p>
          <a:p>
            <a:pPr marL="0" indent="0">
              <a:buNone/>
            </a:pPr>
            <a:endParaRPr lang="en-US" dirty="0"/>
          </a:p>
          <a:p>
            <a:r>
              <a:rPr lang="en-GB" dirty="0"/>
              <a:t>Result 1: Enhanced policy, regulatory and business environment on national and regional levels for development and sustainable operation of regional value chains (for selected products) in the agro-processing and pharmaceutical sectors.</a:t>
            </a:r>
            <a:endParaRPr lang="en-US" dirty="0"/>
          </a:p>
          <a:p>
            <a:pPr marL="0" indent="0">
              <a:buNone/>
            </a:pPr>
            <a:endParaRPr lang="en-US" dirty="0"/>
          </a:p>
          <a:p>
            <a:r>
              <a:rPr lang="en-GB" dirty="0"/>
              <a:t>Result 2: Private sector participation in Regional </a:t>
            </a:r>
            <a:r>
              <a:rPr lang="en-GB" dirty="0" smtClean="0"/>
              <a:t>Pharmaceutical &amp; Medical Value Chains enhanced</a:t>
            </a:r>
            <a:r>
              <a:rPr lang="en-GB" dirty="0"/>
              <a:t>.</a:t>
            </a:r>
            <a:endParaRPr lang="en-US" dirty="0"/>
          </a:p>
          <a:p>
            <a:pPr marL="0" indent="0">
              <a:buNone/>
            </a:pPr>
            <a:endParaRPr lang="en-US" dirty="0"/>
          </a:p>
          <a:p>
            <a:r>
              <a:rPr lang="en-GB" dirty="0"/>
              <a:t>Result 3: Private sector participation in Regional Leather Value Chain enhanced. </a:t>
            </a:r>
            <a:endParaRPr lang="en-US" dirty="0"/>
          </a:p>
          <a:p>
            <a:endParaRPr lang="en-US" dirty="0"/>
          </a:p>
        </p:txBody>
      </p:sp>
    </p:spTree>
    <p:extLst>
      <p:ext uri="{BB962C8B-B14F-4D97-AF65-F5344CB8AC3E}">
        <p14:creationId xmlns:p14="http://schemas.microsoft.com/office/powerpoint/2010/main" val="272638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050" y="365126"/>
            <a:ext cx="6694299" cy="1325563"/>
          </a:xfrm>
        </p:spPr>
        <p:txBody>
          <a:bodyPr/>
          <a:lstStyle/>
          <a:p>
            <a:r>
              <a:rPr lang="en-US" dirty="0"/>
              <a:t>SIPS result Areas </a:t>
            </a:r>
            <a:r>
              <a:rPr lang="en-US" dirty="0" err="1"/>
              <a:t>cont</a:t>
            </a:r>
            <a:r>
              <a:rPr lang="en-US" dirty="0"/>
              <a:t>’</a:t>
            </a:r>
          </a:p>
        </p:txBody>
      </p:sp>
      <p:sp>
        <p:nvSpPr>
          <p:cNvPr id="3" name="Content Placeholder 2"/>
          <p:cNvSpPr>
            <a:spLocks noGrp="1"/>
          </p:cNvSpPr>
          <p:nvPr>
            <p:ph idx="1"/>
          </p:nvPr>
        </p:nvSpPr>
        <p:spPr>
          <a:xfrm>
            <a:off x="2030278" y="1825625"/>
            <a:ext cx="6485072" cy="4351338"/>
          </a:xfrm>
        </p:spPr>
        <p:txBody>
          <a:bodyPr>
            <a:normAutofit fontScale="92500"/>
          </a:bodyPr>
          <a:lstStyle/>
          <a:p>
            <a:pPr marL="0" indent="0">
              <a:buNone/>
            </a:pPr>
            <a:r>
              <a:rPr lang="en-US" dirty="0"/>
              <a:t>The </a:t>
            </a:r>
            <a:r>
              <a:rPr lang="en-US" b="1" dirty="0"/>
              <a:t>global objective</a:t>
            </a:r>
            <a:r>
              <a:rPr lang="en-US" dirty="0"/>
              <a:t> of this call for proposals is: </a:t>
            </a:r>
            <a:endParaRPr lang="en-US" dirty="0" smtClean="0"/>
          </a:p>
          <a:p>
            <a:pPr marL="0" indent="0">
              <a:buNone/>
            </a:pPr>
            <a:r>
              <a:rPr lang="en-US" sz="2800" dirty="0" smtClean="0"/>
              <a:t>to </a:t>
            </a:r>
            <a:r>
              <a:rPr lang="en-US" sz="2800" dirty="0"/>
              <a:t>contribute to the SADC industrialization and regional integration agenda through technological transformation and innovation</a:t>
            </a:r>
            <a:r>
              <a:rPr lang="en-US" dirty="0"/>
              <a:t>.</a:t>
            </a:r>
          </a:p>
          <a:p>
            <a:pPr marL="0" indent="0">
              <a:buNone/>
            </a:pPr>
            <a:r>
              <a:rPr lang="en-US" dirty="0"/>
              <a:t>The </a:t>
            </a:r>
            <a:r>
              <a:rPr lang="en-US" b="1" dirty="0"/>
              <a:t>specific objective </a:t>
            </a:r>
            <a:r>
              <a:rPr lang="en-US" dirty="0"/>
              <a:t>of this call for proposal is: 	</a:t>
            </a:r>
            <a:endParaRPr lang="en-US" dirty="0" smtClean="0"/>
          </a:p>
          <a:p>
            <a:pPr marL="0" indent="0">
              <a:buNone/>
            </a:pPr>
            <a:r>
              <a:rPr lang="en-US" dirty="0" smtClean="0"/>
              <a:t>Improved </a:t>
            </a:r>
            <a:r>
              <a:rPr lang="en-US" dirty="0"/>
              <a:t>and enhanced innovation, </a:t>
            </a:r>
            <a:r>
              <a:rPr lang="en-US" dirty="0" smtClean="0"/>
              <a:t>technology </a:t>
            </a:r>
            <a:r>
              <a:rPr lang="en-US" dirty="0"/>
              <a:t>development and transfer in the </a:t>
            </a:r>
            <a:r>
              <a:rPr lang="en-US" dirty="0" smtClean="0"/>
              <a:t>Leather </a:t>
            </a:r>
            <a:r>
              <a:rPr lang="en-US" dirty="0"/>
              <a:t>and Anti-retroviral (ARV) value chain</a:t>
            </a:r>
          </a:p>
          <a:p>
            <a:endParaRPr lang="en-US" dirty="0"/>
          </a:p>
        </p:txBody>
      </p:sp>
    </p:spTree>
    <p:extLst>
      <p:ext uri="{BB962C8B-B14F-4D97-AF65-F5344CB8AC3E}">
        <p14:creationId xmlns:p14="http://schemas.microsoft.com/office/powerpoint/2010/main" val="3153112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9024" y="365126"/>
            <a:ext cx="6446326" cy="1325563"/>
          </a:xfrm>
        </p:spPr>
        <p:txBody>
          <a:bodyPr/>
          <a:lstStyle/>
          <a:p>
            <a:r>
              <a:rPr lang="en-US" dirty="0"/>
              <a:t>Interventions to be supported under the call:</a:t>
            </a:r>
          </a:p>
        </p:txBody>
      </p:sp>
      <p:sp>
        <p:nvSpPr>
          <p:cNvPr id="3" name="Content Placeholder 2"/>
          <p:cNvSpPr>
            <a:spLocks noGrp="1"/>
          </p:cNvSpPr>
          <p:nvPr>
            <p:ph idx="1"/>
          </p:nvPr>
        </p:nvSpPr>
        <p:spPr>
          <a:xfrm>
            <a:off x="1433592" y="1825625"/>
            <a:ext cx="7081757" cy="4351338"/>
          </a:xfrm>
        </p:spPr>
        <p:txBody>
          <a:bodyPr>
            <a:normAutofit fontScale="85000" lnSpcReduction="10000"/>
          </a:bodyPr>
          <a:lstStyle/>
          <a:p>
            <a:pPr lvl="0"/>
            <a:r>
              <a:rPr lang="en-GB" dirty="0"/>
              <a:t>Process upgrades’ that bring better or more innovative production methods for more efficient conversion of inputs into outputs;</a:t>
            </a:r>
            <a:endParaRPr lang="en-US" dirty="0"/>
          </a:p>
          <a:p>
            <a:pPr lvl="0"/>
            <a:r>
              <a:rPr lang="en-GB" dirty="0"/>
              <a:t>Product upgrades’ that involve producing better or higher quality products;</a:t>
            </a:r>
            <a:endParaRPr lang="en-US" dirty="0"/>
          </a:p>
          <a:p>
            <a:pPr lvl="0"/>
            <a:r>
              <a:rPr lang="en-GB" dirty="0"/>
              <a:t>Functional upgrades’ that enable firms to move from low value-added tasks, to higher value-added activities, such as marketing of Research, Development and Innovation (RDI), technology upgrades and transfer and product development; and </a:t>
            </a:r>
            <a:endParaRPr lang="en-US" dirty="0"/>
          </a:p>
          <a:p>
            <a:pPr lvl="0"/>
            <a:r>
              <a:rPr lang="en-GB" dirty="0"/>
              <a:t>Chain upgrades’ that allow firms to tap into value chains that represent more value added as a whole.</a:t>
            </a:r>
            <a:endParaRPr lang="en-US" dirty="0"/>
          </a:p>
          <a:p>
            <a:endParaRPr lang="en-US" dirty="0"/>
          </a:p>
        </p:txBody>
      </p:sp>
    </p:spTree>
    <p:extLst>
      <p:ext uri="{BB962C8B-B14F-4D97-AF65-F5344CB8AC3E}">
        <p14:creationId xmlns:p14="http://schemas.microsoft.com/office/powerpoint/2010/main" val="1941939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9058" y="365126"/>
            <a:ext cx="6756292" cy="1325563"/>
          </a:xfrm>
        </p:spPr>
        <p:txBody>
          <a:bodyPr/>
          <a:lstStyle/>
          <a:p>
            <a:r>
              <a:rPr lang="en-US" dirty="0"/>
              <a:t>The priority areas for the call</a:t>
            </a:r>
          </a:p>
        </p:txBody>
      </p:sp>
      <p:sp>
        <p:nvSpPr>
          <p:cNvPr id="3" name="Content Placeholder 2"/>
          <p:cNvSpPr>
            <a:spLocks noGrp="1"/>
          </p:cNvSpPr>
          <p:nvPr>
            <p:ph idx="1"/>
          </p:nvPr>
        </p:nvSpPr>
        <p:spPr>
          <a:xfrm>
            <a:off x="1759058" y="1332854"/>
            <a:ext cx="6756292" cy="5052448"/>
          </a:xfrm>
        </p:spPr>
        <p:txBody>
          <a:bodyPr>
            <a:normAutofit fontScale="32500" lnSpcReduction="20000"/>
          </a:bodyPr>
          <a:lstStyle/>
          <a:p>
            <a:pPr marL="0" indent="0">
              <a:buNone/>
            </a:pPr>
            <a:r>
              <a:rPr lang="en-US" sz="5500" b="1" dirty="0" smtClean="0"/>
              <a:t>Two Themes: Leather and ARV</a:t>
            </a:r>
          </a:p>
          <a:p>
            <a:pPr marL="0" indent="0">
              <a:buNone/>
            </a:pPr>
            <a:r>
              <a:rPr lang="en-US" sz="5500" b="1" dirty="0" smtClean="0"/>
              <a:t>Theme 1: Leather </a:t>
            </a:r>
          </a:p>
          <a:p>
            <a:pPr marL="342900" lvl="0" indent="-342900" algn="just" fontAlgn="base" hangingPunct="0">
              <a:spcAft>
                <a:spcPts val="0"/>
              </a:spcAft>
              <a:buSzPts val="1200"/>
              <a:buFont typeface="Times New Roman" panose="02020603050405020304" pitchFamily="18" charset="0"/>
              <a:buAutoNum type="romanLcPeriod"/>
            </a:pPr>
            <a:r>
              <a:rPr lang="en-GB" sz="3700" dirty="0">
                <a:solidFill>
                  <a:srgbClr val="000000"/>
                </a:solidFill>
                <a:latin typeface="Arial" panose="020B0604020202020204" pitchFamily="34" charset="0"/>
                <a:ea typeface="Times New Roman" panose="02020603050405020304" pitchFamily="18" charset="0"/>
              </a:rPr>
              <a:t>Raw </a:t>
            </a:r>
            <a:r>
              <a:rPr lang="en-GB" sz="3300" dirty="0">
                <a:solidFill>
                  <a:srgbClr val="000000"/>
                </a:solidFill>
                <a:latin typeface="Arial" panose="020B0604020202020204" pitchFamily="34" charset="0"/>
                <a:ea typeface="Times New Roman" panose="02020603050405020304" pitchFamily="18" charset="0"/>
              </a:rPr>
              <a:t>materials improvement; post-slaughter (fresh, short-term preservation, drying,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Raw materials improvement; </a:t>
            </a:r>
            <a:r>
              <a:rPr lang="en-GB" sz="3300" dirty="0" err="1">
                <a:solidFill>
                  <a:srgbClr val="000000"/>
                </a:solidFill>
                <a:latin typeface="Arial" panose="020B0604020202020204" pitchFamily="34" charset="0"/>
                <a:ea typeface="Times New Roman" panose="02020603050405020304" pitchFamily="18" charset="0"/>
              </a:rPr>
              <a:t>peri</a:t>
            </a:r>
            <a:r>
              <a:rPr lang="en-GB" sz="3300" dirty="0">
                <a:solidFill>
                  <a:srgbClr val="000000"/>
                </a:solidFill>
                <a:latin typeface="Arial" panose="020B0604020202020204" pitchFamily="34" charset="0"/>
                <a:ea typeface="Times New Roman" panose="02020603050405020304" pitchFamily="18" charset="0"/>
              </a:rPr>
              <a:t>-slaughter (ripping, flaying, fleshing,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Raw materials improvement; pre-slaughter (production systems, husbandry, welfare,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Chemical engineering; use of new chemicals and associated processes (recycling,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Mechanical engineering; use of advanced machines and associated procedures.</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Introduction of integrated technologies through use of digital technologies such as 3D Printing, etc.</a:t>
            </a:r>
            <a:endParaRPr lang="en-US" sz="3300" dirty="0">
              <a:ea typeface="Times New Roman" panose="02020603050405020304" pitchFamily="18" charset="0"/>
            </a:endParaRPr>
          </a:p>
          <a:p>
            <a:pPr marL="342900" marR="340360" lvl="0" indent="-342900" algn="just">
              <a:spcAft>
                <a:spcPts val="0"/>
              </a:spcAft>
              <a:buSzPts val="1200"/>
              <a:buFont typeface="Times New Roman" panose="02020603050405020304" pitchFamily="18" charset="0"/>
              <a:buAutoNum type="romanLcPeriod"/>
              <a:tabLst>
                <a:tab pos="529590" algn="l"/>
              </a:tabLst>
            </a:pPr>
            <a:r>
              <a:rPr lang="en-GB" sz="3300" dirty="0">
                <a:latin typeface="Arial" panose="020B0604020202020204" pitchFamily="34" charset="0"/>
                <a:ea typeface="Times New Roman" panose="02020603050405020304" pitchFamily="18" charset="0"/>
              </a:rPr>
              <a:t>Footwear manufacturing; including digital technologies design/advanced manufacturing (CAD/CAM) and computerised numerical control (CNC)</a:t>
            </a:r>
            <a:endParaRPr lang="en-US" sz="3300" dirty="0">
              <a:latin typeface="Times New Roman" panose="02020603050405020304" pitchFamily="18" charset="0"/>
              <a:ea typeface="Times New Roman" panose="02020603050405020304" pitchFamily="18" charset="0"/>
            </a:endParaRPr>
          </a:p>
          <a:p>
            <a:pPr marL="342900" marR="228600" lvl="0" indent="-342900" algn="just">
              <a:spcAft>
                <a:spcPts val="0"/>
              </a:spcAft>
              <a:buSzPts val="1200"/>
              <a:buFont typeface="Times New Roman" panose="02020603050405020304" pitchFamily="18" charset="0"/>
              <a:buAutoNum type="romanLcPeriod"/>
              <a:tabLst>
                <a:tab pos="529590" algn="l"/>
              </a:tabLst>
            </a:pPr>
            <a:r>
              <a:rPr lang="en-GB" sz="3300" dirty="0">
                <a:solidFill>
                  <a:srgbClr val="000000"/>
                </a:solidFill>
                <a:latin typeface="Arial" panose="020B0604020202020204" pitchFamily="34" charset="0"/>
                <a:ea typeface="Times New Roman" panose="02020603050405020304" pitchFamily="18" charset="0"/>
              </a:rPr>
              <a:t>Waste </a:t>
            </a:r>
            <a:r>
              <a:rPr lang="en-GB" sz="3300" spc="-5" dirty="0">
                <a:solidFill>
                  <a:srgbClr val="000000"/>
                </a:solidFill>
                <a:latin typeface="Arial" panose="020B0604020202020204" pitchFamily="34" charset="0"/>
                <a:ea typeface="Times New Roman" panose="02020603050405020304" pitchFamily="18" charset="0"/>
              </a:rPr>
              <a:t>beneficiation</a:t>
            </a:r>
            <a:r>
              <a:rPr lang="en-GB" sz="3300" dirty="0">
                <a:solidFill>
                  <a:srgbClr val="000000"/>
                </a:solidFill>
                <a:latin typeface="Arial" panose="020B0604020202020204" pitchFamily="34" charset="0"/>
                <a:ea typeface="Times New Roman" panose="02020603050405020304" pitchFamily="18" charset="0"/>
              </a:rPr>
              <a:t> for other</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industries,</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value</a:t>
            </a:r>
            <a:r>
              <a:rPr lang="en-GB" sz="3300" dirty="0">
                <a:solidFill>
                  <a:srgbClr val="000000"/>
                </a:solidFill>
                <a:latin typeface="Arial" panose="020B0604020202020204" pitchFamily="34" charset="0"/>
                <a:ea typeface="Times New Roman" panose="02020603050405020304" pitchFamily="18" charset="0"/>
              </a:rPr>
              <a:t> addition to </a:t>
            </a:r>
            <a:r>
              <a:rPr lang="en-GB" sz="3300" spc="-5" dirty="0">
                <a:solidFill>
                  <a:srgbClr val="000000"/>
                </a:solidFill>
                <a:latin typeface="Arial" panose="020B0604020202020204" pitchFamily="34" charset="0"/>
                <a:ea typeface="Times New Roman" panose="02020603050405020304" pitchFamily="18" charset="0"/>
              </a:rPr>
              <a:t>fallen</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carcasses</a:t>
            </a:r>
            <a:r>
              <a:rPr lang="en-GB" sz="3300" dirty="0">
                <a:solidFill>
                  <a:srgbClr val="000000"/>
                </a:solidFill>
                <a:latin typeface="Arial" panose="020B0604020202020204" pitchFamily="34" charset="0"/>
                <a:ea typeface="Times New Roman" panose="02020603050405020304" pitchFamily="18" charset="0"/>
              </a:rPr>
              <a:t> for </a:t>
            </a:r>
            <a:r>
              <a:rPr lang="en-GB" sz="3300" spc="-5" dirty="0">
                <a:solidFill>
                  <a:srgbClr val="000000"/>
                </a:solidFill>
                <a:latin typeface="Arial" panose="020B0604020202020204" pitchFamily="34" charset="0"/>
                <a:ea typeface="Times New Roman" panose="02020603050405020304" pitchFamily="18" charset="0"/>
              </a:rPr>
              <a:t>leather,</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feed</a:t>
            </a:r>
            <a:r>
              <a:rPr lang="en-GB" sz="3300" spc="385"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fertilizer/chemical</a:t>
            </a:r>
            <a:r>
              <a:rPr lang="en-GB" sz="3300" dirty="0">
                <a:solidFill>
                  <a:srgbClr val="000000"/>
                </a:solidFill>
                <a:latin typeface="Arial" panose="020B0604020202020204" pitchFamily="34" charset="0"/>
                <a:ea typeface="Times New Roman" panose="02020603050405020304" pitchFamily="18" charset="0"/>
              </a:rPr>
              <a:t> industry</a:t>
            </a:r>
            <a:endParaRPr lang="en-US" sz="3300" dirty="0">
              <a:latin typeface="Times New Roman" panose="02020603050405020304" pitchFamily="18" charset="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Alternatives to leather (human food, gelatine, animal feed, compost, meal, biogas, </a:t>
            </a:r>
            <a:r>
              <a:rPr lang="en-GB" sz="3300" dirty="0" err="1">
                <a:solidFill>
                  <a:srgbClr val="000000"/>
                </a:solidFill>
                <a:latin typeface="Arial" panose="020B0604020202020204" pitchFamily="34" charset="0"/>
                <a:ea typeface="Times New Roman" panose="02020603050405020304" pitchFamily="18" charset="0"/>
              </a:rPr>
              <a:t>etc</a:t>
            </a:r>
            <a:r>
              <a:rPr lang="en-GB" sz="3300" dirty="0">
                <a:solidFill>
                  <a:srgbClr val="000000"/>
                </a:solidFill>
                <a:latin typeface="Arial" panose="020B0604020202020204" pitchFamily="34" charset="0"/>
                <a:ea typeface="Times New Roman" panose="02020603050405020304" pitchFamily="18" charset="0"/>
              </a:rPr>
              <a:t>).</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Biopharmaceuticals.</a:t>
            </a:r>
            <a:endParaRPr lang="en-US" sz="3300" dirty="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Leather</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repurposing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using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biotechnology</a:t>
            </a:r>
            <a:r>
              <a:rPr lang="en-GB" sz="3300" spc="-2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for a </a:t>
            </a:r>
            <a:r>
              <a:rPr lang="en-GB" sz="3300" spc="-5" dirty="0">
                <a:solidFill>
                  <a:srgbClr val="000000"/>
                </a:solidFill>
                <a:latin typeface="Arial" panose="020B0604020202020204" pitchFamily="34" charset="0"/>
                <a:ea typeface="Times New Roman" panose="02020603050405020304" pitchFamily="18" charset="0"/>
              </a:rPr>
              <a:t>circular</a:t>
            </a:r>
            <a:r>
              <a:rPr lang="en-GB" sz="3300" spc="-10"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economy.</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 Tanning</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and</a:t>
            </a:r>
            <a:r>
              <a:rPr lang="en-GB" sz="3300" dirty="0">
                <a:solidFill>
                  <a:srgbClr val="000000"/>
                </a:solidFill>
                <a:latin typeface="Arial" panose="020B0604020202020204" pitchFamily="34" charset="0"/>
                <a:ea typeface="Times New Roman" panose="02020603050405020304" pitchFamily="18" charset="0"/>
              </a:rPr>
              <a:t> hide processing</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technologies</a:t>
            </a:r>
            <a:r>
              <a:rPr lang="en-GB" sz="3300" dirty="0">
                <a:solidFill>
                  <a:srgbClr val="000000"/>
                </a:solidFill>
                <a:latin typeface="Arial" panose="020B0604020202020204" pitchFamily="34" charset="0"/>
                <a:ea typeface="Times New Roman" panose="02020603050405020304" pitchFamily="18" charset="0"/>
              </a:rPr>
              <a:t> (Eco-sustainable </a:t>
            </a:r>
            <a:r>
              <a:rPr lang="en-GB" sz="3300" spc="-5" dirty="0">
                <a:solidFill>
                  <a:srgbClr val="000000"/>
                </a:solidFill>
                <a:latin typeface="Arial" panose="020B0604020202020204" pitchFamily="34" charset="0"/>
                <a:ea typeface="Times New Roman" panose="02020603050405020304" pitchFamily="18" charset="0"/>
              </a:rPr>
              <a:t>tanning).</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Equipment</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production</a:t>
            </a:r>
            <a:r>
              <a:rPr lang="en-GB" sz="3300" dirty="0">
                <a:solidFill>
                  <a:srgbClr val="000000"/>
                </a:solidFill>
                <a:latin typeface="Arial" panose="020B0604020202020204" pitchFamily="34" charset="0"/>
                <a:ea typeface="Times New Roman" panose="02020603050405020304" pitchFamily="18" charset="0"/>
              </a:rPr>
              <a:t> and machinery</a:t>
            </a:r>
            <a:r>
              <a:rPr lang="en-GB" sz="3300" spc="-2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for </a:t>
            </a:r>
            <a:r>
              <a:rPr lang="en-GB" sz="3300" spc="-5" dirty="0">
                <a:solidFill>
                  <a:srgbClr val="000000"/>
                </a:solidFill>
                <a:latin typeface="Arial" panose="020B0604020202020204" pitchFamily="34" charset="0"/>
                <a:ea typeface="Times New Roman" panose="02020603050405020304" pitchFamily="18" charset="0"/>
              </a:rPr>
              <a:t>leather</a:t>
            </a:r>
            <a:r>
              <a:rPr lang="en-GB" sz="3300" dirty="0">
                <a:solidFill>
                  <a:srgbClr val="000000"/>
                </a:solidFill>
                <a:latin typeface="Arial" panose="020B0604020202020204" pitchFamily="34" charset="0"/>
                <a:ea typeface="Times New Roman" panose="02020603050405020304" pitchFamily="18" charset="0"/>
              </a:rPr>
              <a:t> processing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(e.g.</a:t>
            </a:r>
            <a:r>
              <a:rPr lang="en-GB" sz="3300" spc="-15"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3-D</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printing)</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Support</a:t>
            </a:r>
            <a:r>
              <a:rPr lang="en-GB" sz="3300" dirty="0">
                <a:solidFill>
                  <a:srgbClr val="000000"/>
                </a:solidFill>
                <a:latin typeface="Arial" panose="020B0604020202020204" pitchFamily="34" charset="0"/>
                <a:ea typeface="Times New Roman" panose="02020603050405020304" pitchFamily="18" charset="0"/>
              </a:rPr>
              <a:t> for</a:t>
            </a:r>
            <a:r>
              <a:rPr lang="en-GB" sz="3300" spc="-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SMEs in </a:t>
            </a:r>
            <a:r>
              <a:rPr lang="en-GB" sz="3300" spc="-5" dirty="0">
                <a:solidFill>
                  <a:srgbClr val="000000"/>
                </a:solidFill>
                <a:latin typeface="Arial" panose="020B0604020202020204" pitchFamily="34" charset="0"/>
                <a:ea typeface="Times New Roman" panose="02020603050405020304" pitchFamily="18" charset="0"/>
              </a:rPr>
              <a:t>design</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and</a:t>
            </a:r>
            <a:r>
              <a:rPr lang="en-GB" sz="3300" dirty="0">
                <a:solidFill>
                  <a:srgbClr val="000000"/>
                </a:solidFill>
                <a:latin typeface="Arial" panose="020B0604020202020204" pitchFamily="34" charset="0"/>
                <a:ea typeface="Times New Roman" panose="02020603050405020304" pitchFamily="18" charset="0"/>
              </a:rPr>
              <a:t> product </a:t>
            </a:r>
            <a:r>
              <a:rPr lang="en-GB" sz="3300" spc="-5" dirty="0">
                <a:solidFill>
                  <a:srgbClr val="000000"/>
                </a:solidFill>
                <a:latin typeface="Arial" panose="020B0604020202020204" pitchFamily="34" charset="0"/>
                <a:ea typeface="Times New Roman" panose="02020603050405020304" pitchFamily="18" charset="0"/>
              </a:rPr>
              <a:t>development</a:t>
            </a:r>
            <a:endParaRPr lang="en-US" sz="3300" dirty="0">
              <a:latin typeface="Times New Roman" panose="02020603050405020304" pitchFamily="18" charset="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Leather substitutes (reconstituted, waste leather, etc.)</a:t>
            </a:r>
            <a:endParaRPr lang="en-US" sz="3300" dirty="0">
              <a:latin typeface="Times New Roman" panose="02020603050405020304" pitchFamily="18" charset="0"/>
              <a:ea typeface="Times New Roman" panose="02020603050405020304" pitchFamily="18" charset="0"/>
            </a:endParaRPr>
          </a:p>
          <a:p>
            <a:pPr marL="0" indent="0" algn="just">
              <a:buNone/>
            </a:pPr>
            <a:endParaRPr lang="en-US" sz="3300" dirty="0"/>
          </a:p>
          <a:p>
            <a:endParaRPr lang="en-US" sz="3300" dirty="0"/>
          </a:p>
        </p:txBody>
      </p:sp>
    </p:spTree>
    <p:extLst>
      <p:ext uri="{BB962C8B-B14F-4D97-AF65-F5344CB8AC3E}">
        <p14:creationId xmlns:p14="http://schemas.microsoft.com/office/powerpoint/2010/main" val="40234111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9314" y="365126"/>
            <a:ext cx="6826035" cy="1325563"/>
          </a:xfrm>
        </p:spPr>
        <p:txBody>
          <a:bodyPr/>
          <a:lstStyle/>
          <a:p>
            <a:endParaRPr lang="en-US" dirty="0"/>
          </a:p>
        </p:txBody>
      </p:sp>
      <p:sp>
        <p:nvSpPr>
          <p:cNvPr id="3" name="Content Placeholder 2"/>
          <p:cNvSpPr>
            <a:spLocks noGrp="1"/>
          </p:cNvSpPr>
          <p:nvPr>
            <p:ph idx="1"/>
          </p:nvPr>
        </p:nvSpPr>
        <p:spPr>
          <a:xfrm>
            <a:off x="1859796" y="1825625"/>
            <a:ext cx="6655553" cy="4351338"/>
          </a:xfrm>
        </p:spPr>
        <p:txBody>
          <a:bodyPr>
            <a:normAutofit fontScale="47500" lnSpcReduction="20000"/>
          </a:bodyPr>
          <a:lstStyle/>
          <a:p>
            <a:pPr marL="0" indent="0">
              <a:buNone/>
            </a:pPr>
            <a:r>
              <a:rPr lang="en-US" sz="4600" b="1" dirty="0" smtClean="0"/>
              <a:t>Theme 2: ARVs</a:t>
            </a:r>
            <a:endParaRPr lang="en-US" sz="4600" b="1" dirty="0"/>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Formulation innovations (including dosage forms and rapid diagnostics)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ICT / Technological innovations for improved regulatory and supply chain management outcomes.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Application of Indigenous Knowledge technologies and innovations in ARV manufacturing and associated health products development in relation to HIV/AIDS. –.</a:t>
            </a:r>
            <a:r>
              <a:rPr lang="en-GB" b="1" dirty="0">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US" dirty="0">
                <a:latin typeface="Arial" panose="020B0604020202020204" pitchFamily="34" charset="0"/>
                <a:ea typeface="Times New Roman" panose="02020603050405020304" pitchFamily="18" charset="0"/>
              </a:rPr>
              <a:t>Manufacturing and commercial development of API, excipients or pharmaceutical grade packaging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US" dirty="0">
                <a:latin typeface="Arial" panose="020B0604020202020204" pitchFamily="34" charset="0"/>
                <a:ea typeface="Times New Roman" panose="02020603050405020304" pitchFamily="18" charset="0"/>
              </a:rPr>
              <a:t>Pilot manufacturing of finished pharmaceutical product (FPP) linked to sustained capacity building in pharmaceutical technology and engineering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Technology transfer and technology demonstration in active pharmaceutical ingredients (API) and excipients manufacturing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Innovations in product formulation and development for underserved patient groups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spc="-5" dirty="0">
                <a:latin typeface="Arial" panose="020B0604020202020204" pitchFamily="34" charset="0"/>
                <a:ea typeface="Times New Roman" panose="02020603050405020304" pitchFamily="18" charset="0"/>
              </a:rPr>
              <a:t>Application</a:t>
            </a:r>
            <a:r>
              <a:rPr lang="en-GB" dirty="0">
                <a:latin typeface="Arial" panose="020B0604020202020204" pitchFamily="34" charset="0"/>
                <a:ea typeface="Times New Roman" panose="02020603050405020304" pitchFamily="18" charset="0"/>
              </a:rPr>
              <a:t> of</a:t>
            </a:r>
            <a:r>
              <a:rPr lang="en-GB" spc="-5" dirty="0">
                <a:latin typeface="Arial" panose="020B0604020202020204" pitchFamily="34" charset="0"/>
                <a:ea typeface="Times New Roman" panose="02020603050405020304" pitchFamily="18" charset="0"/>
              </a:rPr>
              <a:t> new</a:t>
            </a:r>
            <a:r>
              <a:rPr lang="en-GB" dirty="0">
                <a:latin typeface="Arial" panose="020B0604020202020204" pitchFamily="34" charset="0"/>
                <a:ea typeface="Times New Roman" panose="02020603050405020304" pitchFamily="18" charset="0"/>
              </a:rPr>
              <a:t> technologies in </a:t>
            </a:r>
            <a:r>
              <a:rPr lang="en-GB" spc="-5" dirty="0">
                <a:latin typeface="Arial" panose="020B0604020202020204" pitchFamily="34" charset="0"/>
                <a:ea typeface="Times New Roman" panose="02020603050405020304" pitchFamily="18" charset="0"/>
              </a:rPr>
              <a:t>pharmaceutical</a:t>
            </a:r>
            <a:r>
              <a:rPr lang="en-GB"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manufacturing</a:t>
            </a:r>
            <a:r>
              <a:rPr lang="en-GB" spc="-15" dirty="0">
                <a:latin typeface="Arial" panose="020B0604020202020204" pitchFamily="34" charset="0"/>
                <a:ea typeface="Times New Roman" panose="02020603050405020304" pitchFamily="18" charset="0"/>
              </a:rPr>
              <a:t> </a:t>
            </a:r>
            <a:r>
              <a:rPr lang="en-GB" dirty="0">
                <a:latin typeface="Arial" panose="020B0604020202020204" pitchFamily="34" charset="0"/>
                <a:ea typeface="Times New Roman" panose="02020603050405020304" pitchFamily="18" charset="0"/>
              </a:rPr>
              <a:t>in</a:t>
            </a:r>
            <a:r>
              <a:rPr lang="en-GB" spc="10"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general</a:t>
            </a:r>
            <a:r>
              <a:rPr lang="en-GB" dirty="0">
                <a:latin typeface="Arial" panose="020B0604020202020204" pitchFamily="34" charset="0"/>
                <a:ea typeface="Times New Roman" panose="02020603050405020304" pitchFamily="18" charset="0"/>
              </a:rPr>
              <a:t> with </a:t>
            </a:r>
            <a:r>
              <a:rPr lang="en-GB" spc="-5" dirty="0">
                <a:latin typeface="Arial" panose="020B0604020202020204" pitchFamily="34" charset="0"/>
                <a:ea typeface="Times New Roman" panose="02020603050405020304" pitchFamily="18" charset="0"/>
              </a:rPr>
              <a:t>particular</a:t>
            </a:r>
            <a:r>
              <a:rPr lang="en-GB" spc="475"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focus</a:t>
            </a:r>
            <a:r>
              <a:rPr lang="en-GB" dirty="0">
                <a:latin typeface="Arial" panose="020B0604020202020204" pitchFamily="34" charset="0"/>
                <a:ea typeface="Times New Roman" panose="02020603050405020304" pitchFamily="18" charset="0"/>
              </a:rPr>
              <a:t> on ARV manufacturing.</a:t>
            </a:r>
            <a:endParaRPr lang="en-US" dirty="0">
              <a:latin typeface="Times New Roman" panose="02020603050405020304" pitchFamily="18" charset="0"/>
              <a:ea typeface="Times New Roman" panose="02020603050405020304" pitchFamily="18" charset="0"/>
            </a:endParaRPr>
          </a:p>
          <a:p>
            <a:endParaRPr lang="en-US" dirty="0" smtClean="0"/>
          </a:p>
          <a:p>
            <a:pPr marL="0" indent="0">
              <a:buNone/>
            </a:pPr>
            <a:r>
              <a:rPr lang="en-US" dirty="0"/>
              <a:t> </a:t>
            </a:r>
            <a:r>
              <a:rPr lang="en-GB" dirty="0">
                <a:solidFill>
                  <a:srgbClr val="FF0000"/>
                </a:solidFill>
              </a:rPr>
              <a:t>Note: Applicants are encouraged to integrate response to the COVID-19 pandemic in the project proposals.</a:t>
            </a:r>
            <a:endParaRPr lang="en-US" dirty="0">
              <a:solidFill>
                <a:srgbClr val="FF0000"/>
              </a:solidFill>
            </a:endParaRPr>
          </a:p>
          <a:p>
            <a:endParaRPr lang="en-US" dirty="0"/>
          </a:p>
          <a:p>
            <a:endParaRPr lang="en-US" dirty="0"/>
          </a:p>
        </p:txBody>
      </p:sp>
    </p:spTree>
    <p:extLst>
      <p:ext uri="{BB962C8B-B14F-4D97-AF65-F5344CB8AC3E}">
        <p14:creationId xmlns:p14="http://schemas.microsoft.com/office/powerpoint/2010/main" val="2215998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9058" y="365126"/>
            <a:ext cx="6756292" cy="1325563"/>
          </a:xfrm>
        </p:spPr>
        <p:txBody>
          <a:bodyPr/>
          <a:lstStyle/>
          <a:p>
            <a:r>
              <a:rPr lang="en-US" b="1" dirty="0" smtClean="0"/>
              <a:t>Who can apply</a:t>
            </a:r>
            <a:endParaRPr lang="en-US" b="1" dirty="0"/>
          </a:p>
        </p:txBody>
      </p:sp>
      <p:sp>
        <p:nvSpPr>
          <p:cNvPr id="3" name="Content Placeholder 2"/>
          <p:cNvSpPr>
            <a:spLocks noGrp="1"/>
          </p:cNvSpPr>
          <p:nvPr>
            <p:ph idx="1"/>
          </p:nvPr>
        </p:nvSpPr>
        <p:spPr>
          <a:xfrm>
            <a:off x="1697064" y="1825625"/>
            <a:ext cx="6818286" cy="4351338"/>
          </a:xfrm>
        </p:spPr>
        <p:txBody>
          <a:bodyPr>
            <a:normAutofit/>
          </a:bodyPr>
          <a:lstStyle/>
          <a:p>
            <a:r>
              <a:rPr lang="en-US" dirty="0" smtClean="0"/>
              <a:t>All SADC member states</a:t>
            </a:r>
          </a:p>
          <a:p>
            <a:pPr marL="0" indent="0">
              <a:buNone/>
            </a:pPr>
            <a:endParaRPr lang="en-US" dirty="0" smtClean="0"/>
          </a:p>
          <a:p>
            <a:r>
              <a:rPr lang="en-US" dirty="0" smtClean="0"/>
              <a:t>Beneficiaries: SME’s, Universities, Research Institutions, </a:t>
            </a:r>
            <a:r>
              <a:rPr lang="en-US" dirty="0" err="1" smtClean="0"/>
              <a:t>Centres</a:t>
            </a:r>
            <a:r>
              <a:rPr lang="en-US" dirty="0" smtClean="0"/>
              <a:t> of Excellence, Non Profit </a:t>
            </a:r>
            <a:r>
              <a:rPr lang="en-US" dirty="0" err="1" smtClean="0"/>
              <a:t>Organisation</a:t>
            </a:r>
            <a:r>
              <a:rPr lang="en-US" dirty="0" smtClean="0"/>
              <a:t>, Private sector and Industry</a:t>
            </a:r>
          </a:p>
        </p:txBody>
      </p:sp>
    </p:spTree>
    <p:extLst>
      <p:ext uri="{BB962C8B-B14F-4D97-AF65-F5344CB8AC3E}">
        <p14:creationId xmlns:p14="http://schemas.microsoft.com/office/powerpoint/2010/main" val="3995808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685</TotalTime>
  <Words>3121</Words>
  <Application>Microsoft Office PowerPoint</Application>
  <PresentationFormat>On-screen Show (4:3)</PresentationFormat>
  <Paragraphs>214</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SUPPORT TO INDUSTRIALISATION AND PRODUCTIVE SECTORS (SIPS)</vt:lpstr>
      <vt:lpstr>Background</vt:lpstr>
      <vt:lpstr>Background cont’</vt:lpstr>
      <vt:lpstr>SIPS Result Areas</vt:lpstr>
      <vt:lpstr>SIPS result Areas cont’</vt:lpstr>
      <vt:lpstr>Interventions to be supported under the call:</vt:lpstr>
      <vt:lpstr>The priority areas for the call</vt:lpstr>
      <vt:lpstr>PowerPoint Presentation</vt:lpstr>
      <vt:lpstr>Who can apply</vt:lpstr>
      <vt:lpstr>CfP info’</vt:lpstr>
      <vt:lpstr>Financial allocation provided by the contracting authority </vt:lpstr>
      <vt:lpstr>Size of grants</vt:lpstr>
      <vt:lpstr>Number of applications and grants per applicants / affiliated entities </vt:lpstr>
      <vt:lpstr>Eligibility criteria </vt:lpstr>
      <vt:lpstr>Eligibility of Lead applicant</vt:lpstr>
      <vt:lpstr>Eligibility cont’</vt:lpstr>
      <vt:lpstr>Lead Applicant eligibility cont’</vt:lpstr>
      <vt:lpstr>Co- applicants</vt:lpstr>
      <vt:lpstr>Eligibility cont’</vt:lpstr>
      <vt:lpstr>Eligibility of costs: costs that can be included </vt:lpstr>
      <vt:lpstr>Simplified cost options</vt:lpstr>
      <vt:lpstr>Simplified cost cnt’</vt:lpstr>
      <vt:lpstr>Pre- award checks</vt:lpstr>
      <vt:lpstr>Eligible direct costs </vt:lpstr>
      <vt:lpstr>Eligible indirect costs</vt:lpstr>
      <vt:lpstr>Contributions in kind</vt:lpstr>
      <vt:lpstr>Ineligible costs</vt:lpstr>
      <vt:lpstr>Ethics clauses and Code of Conduct </vt:lpstr>
      <vt:lpstr>Visibility</vt:lpstr>
      <vt:lpstr>HOW TO APPLY AND THE PROCEDURES TO FOLLOW</vt:lpstr>
      <vt:lpstr>How to apply cont’</vt:lpstr>
      <vt:lpstr>Concept Note</vt:lpstr>
      <vt:lpstr>Full Application</vt:lpstr>
      <vt:lpstr>Application Procedures cont’</vt:lpstr>
      <vt:lpstr>Indicative timetable </vt:lpstr>
      <vt:lpstr>EVALUATION AND SELECTION OF APPLICATIONS</vt:lpstr>
      <vt:lpstr>Thank you for your Attention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Letso Shine Mpho</dc:creator>
  <cp:lastModifiedBy>Anneline Morgan</cp:lastModifiedBy>
  <cp:revision>27</cp:revision>
  <dcterms:created xsi:type="dcterms:W3CDTF">2017-05-23T09:05:39Z</dcterms:created>
  <dcterms:modified xsi:type="dcterms:W3CDTF">2021-11-23T10:03:24Z</dcterms:modified>
</cp:coreProperties>
</file>